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8"/>
  </p:notesMasterIdLst>
  <p:handoutMasterIdLst>
    <p:handoutMasterId r:id="rId69"/>
  </p:handoutMasterIdLst>
  <p:sldIdLst>
    <p:sldId id="327" r:id="rId5"/>
    <p:sldId id="330" r:id="rId6"/>
    <p:sldId id="331" r:id="rId7"/>
    <p:sldId id="344" r:id="rId8"/>
    <p:sldId id="332" r:id="rId9"/>
    <p:sldId id="298" r:id="rId10"/>
    <p:sldId id="263" r:id="rId11"/>
    <p:sldId id="412" r:id="rId12"/>
    <p:sldId id="411" r:id="rId13"/>
    <p:sldId id="341" r:id="rId14"/>
    <p:sldId id="302" r:id="rId15"/>
    <p:sldId id="343" r:id="rId16"/>
    <p:sldId id="360" r:id="rId17"/>
    <p:sldId id="356" r:id="rId18"/>
    <p:sldId id="347" r:id="rId19"/>
    <p:sldId id="303" r:id="rId20"/>
    <p:sldId id="293" r:id="rId21"/>
    <p:sldId id="413" r:id="rId22"/>
    <p:sldId id="351" r:id="rId23"/>
    <p:sldId id="284" r:id="rId24"/>
    <p:sldId id="382" r:id="rId25"/>
    <p:sldId id="384" r:id="rId26"/>
    <p:sldId id="383" r:id="rId27"/>
    <p:sldId id="385" r:id="rId28"/>
    <p:sldId id="386" r:id="rId29"/>
    <p:sldId id="387" r:id="rId30"/>
    <p:sldId id="389" r:id="rId31"/>
    <p:sldId id="392" r:id="rId32"/>
    <p:sldId id="391" r:id="rId33"/>
    <p:sldId id="390" r:id="rId34"/>
    <p:sldId id="393" r:id="rId35"/>
    <p:sldId id="394" r:id="rId36"/>
    <p:sldId id="395" r:id="rId37"/>
    <p:sldId id="396" r:id="rId38"/>
    <p:sldId id="397" r:id="rId39"/>
    <p:sldId id="398" r:id="rId40"/>
    <p:sldId id="399" r:id="rId41"/>
    <p:sldId id="400" r:id="rId42"/>
    <p:sldId id="401" r:id="rId43"/>
    <p:sldId id="402" r:id="rId44"/>
    <p:sldId id="403" r:id="rId45"/>
    <p:sldId id="359" r:id="rId46"/>
    <p:sldId id="405" r:id="rId47"/>
    <p:sldId id="406" r:id="rId48"/>
    <p:sldId id="294" r:id="rId49"/>
    <p:sldId id="407" r:id="rId50"/>
    <p:sldId id="408" r:id="rId51"/>
    <p:sldId id="409" r:id="rId52"/>
    <p:sldId id="414" r:id="rId53"/>
    <p:sldId id="416" r:id="rId54"/>
    <p:sldId id="417" r:id="rId55"/>
    <p:sldId id="418" r:id="rId56"/>
    <p:sldId id="321" r:id="rId57"/>
    <p:sldId id="322" r:id="rId58"/>
    <p:sldId id="323" r:id="rId59"/>
    <p:sldId id="419" r:id="rId60"/>
    <p:sldId id="324" r:id="rId61"/>
    <p:sldId id="420" r:id="rId62"/>
    <p:sldId id="288" r:id="rId63"/>
    <p:sldId id="370" r:id="rId64"/>
    <p:sldId id="367" r:id="rId65"/>
    <p:sldId id="274" r:id="rId66"/>
    <p:sldId id="329" r:id="rId6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sorterViewPr>
    <p:cViewPr>
      <p:scale>
        <a:sx n="66" d="100"/>
        <a:sy n="66" d="100"/>
      </p:scale>
      <p:origin x="0" y="108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6/8/2024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6/8/2024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EEBDA0E2-FEBD-4B65-8F16-724CF984F37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25</a:t>
            </a:fld>
            <a:endParaRPr lang="en-US"/>
          </a:p>
        </p:txBody>
      </p:sp>
    </p:spTree>
    <p:extLst>
      <p:ext uri="{BB962C8B-B14F-4D97-AF65-F5344CB8AC3E}">
        <p14:creationId xmlns:p14="http://schemas.microsoft.com/office/powerpoint/2010/main" val="91312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26</a:t>
            </a:fld>
            <a:endParaRPr lang="en-US"/>
          </a:p>
        </p:txBody>
      </p:sp>
    </p:spTree>
    <p:extLst>
      <p:ext uri="{BB962C8B-B14F-4D97-AF65-F5344CB8AC3E}">
        <p14:creationId xmlns:p14="http://schemas.microsoft.com/office/powerpoint/2010/main" val="91312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30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31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32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US" dirty="0"/>
          </a:p>
        </p:txBody>
      </p:sp>
      <p:sp>
        <p:nvSpPr>
          <p:cNvPr id="4" name="Θέση αριθμού διαφάνειας 3"/>
          <p:cNvSpPr>
            <a:spLocks noGrp="1"/>
          </p:cNvSpPr>
          <p:nvPr>
            <p:ph type="sldNum" sz="quarter" idx="5"/>
          </p:nvPr>
        </p:nvSpPr>
        <p:spPr/>
        <p:txBody>
          <a:bodyPr/>
          <a:lstStyle/>
          <a:p>
            <a:fld id="{EEBDA0E2-FEBD-4B65-8F16-724CF984F377}" type="slidenum">
              <a:rPr lang="en-US" smtClean="0"/>
              <a:pPr/>
              <a:t>5</a:t>
            </a:fld>
            <a:endParaRPr lang="en-US"/>
          </a:p>
        </p:txBody>
      </p:sp>
    </p:spTree>
    <p:extLst>
      <p:ext uri="{BB962C8B-B14F-4D97-AF65-F5344CB8AC3E}">
        <p14:creationId xmlns:p14="http://schemas.microsoft.com/office/powerpoint/2010/main" val="3253589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US" dirty="0"/>
          </a:p>
        </p:txBody>
      </p:sp>
      <p:sp>
        <p:nvSpPr>
          <p:cNvPr id="4" name="Θέση αριθμού διαφάνειας 3"/>
          <p:cNvSpPr>
            <a:spLocks noGrp="1"/>
          </p:cNvSpPr>
          <p:nvPr>
            <p:ph type="sldNum" sz="quarter" idx="5"/>
          </p:nvPr>
        </p:nvSpPr>
        <p:spPr/>
        <p:txBody>
          <a:bodyPr/>
          <a:lstStyle/>
          <a:p>
            <a:fld id="{EEBDA0E2-FEBD-4B65-8F16-724CF984F377}" type="slidenum">
              <a:rPr lang="en-US" smtClean="0"/>
              <a:pPr/>
              <a:t>13</a:t>
            </a:fld>
            <a:endParaRPr lang="en-US"/>
          </a:p>
        </p:txBody>
      </p:sp>
    </p:spTree>
    <p:extLst>
      <p:ext uri="{BB962C8B-B14F-4D97-AF65-F5344CB8AC3E}">
        <p14:creationId xmlns:p14="http://schemas.microsoft.com/office/powerpoint/2010/main" val="376552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US" dirty="0"/>
          </a:p>
        </p:txBody>
      </p:sp>
      <p:sp>
        <p:nvSpPr>
          <p:cNvPr id="4" name="Θέση αριθμού διαφάνειας 3"/>
          <p:cNvSpPr>
            <a:spLocks noGrp="1"/>
          </p:cNvSpPr>
          <p:nvPr>
            <p:ph type="sldNum" sz="quarter" idx="5"/>
          </p:nvPr>
        </p:nvSpPr>
        <p:spPr/>
        <p:txBody>
          <a:bodyPr/>
          <a:lstStyle/>
          <a:p>
            <a:fld id="{EEBDA0E2-FEBD-4B65-8F16-724CF984F377}" type="slidenum">
              <a:rPr lang="en-US" smtClean="0"/>
              <a:pPr/>
              <a:t>15</a:t>
            </a:fld>
            <a:endParaRPr lang="en-US"/>
          </a:p>
        </p:txBody>
      </p:sp>
    </p:spTree>
    <p:extLst>
      <p:ext uri="{BB962C8B-B14F-4D97-AF65-F5344CB8AC3E}">
        <p14:creationId xmlns:p14="http://schemas.microsoft.com/office/powerpoint/2010/main" val="336615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21</a:t>
            </a:fld>
            <a:endParaRPr lang="en-US"/>
          </a:p>
        </p:txBody>
      </p:sp>
    </p:spTree>
    <p:extLst>
      <p:ext uri="{BB962C8B-B14F-4D97-AF65-F5344CB8AC3E}">
        <p14:creationId xmlns:p14="http://schemas.microsoft.com/office/powerpoint/2010/main" val="9131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22</a:t>
            </a:fld>
            <a:endParaRPr lang="en-US"/>
          </a:p>
        </p:txBody>
      </p:sp>
    </p:spTree>
    <p:extLst>
      <p:ext uri="{BB962C8B-B14F-4D97-AF65-F5344CB8AC3E}">
        <p14:creationId xmlns:p14="http://schemas.microsoft.com/office/powerpoint/2010/main" val="91312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23</a:t>
            </a:fld>
            <a:endParaRPr lang="en-US"/>
          </a:p>
        </p:txBody>
      </p:sp>
    </p:spTree>
    <p:extLst>
      <p:ext uri="{BB962C8B-B14F-4D97-AF65-F5344CB8AC3E}">
        <p14:creationId xmlns:p14="http://schemas.microsoft.com/office/powerpoint/2010/main" val="91312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24</a:t>
            </a:fld>
            <a:endParaRPr lang="en-US"/>
          </a:p>
        </p:txBody>
      </p:sp>
    </p:spTree>
    <p:extLst>
      <p:ext uri="{BB962C8B-B14F-4D97-AF65-F5344CB8AC3E}">
        <p14:creationId xmlns:p14="http://schemas.microsoft.com/office/powerpoint/2010/main" val="9131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1.SpaceX%20Falcon9%20first%20stage%20land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2.Web%20scraping%20Falcon%209%20and%20Falcon%20Heavy%20Launches%20Records%20from%20Wikipedia%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slide" Target="slide1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4.%20EDA%20with%20SQL.ipynb"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LeftyN/Nikolopoulos-Lefteris-/blob/5edbb72cda5348ba69096371461a758c46c83206/6.%20Interactive%20Visual%20Analytics%20with%20Folium.ipyn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7.%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eftyN/Nikolopoulos-Lefteris-/blob/5edbb72cda5348ba69096371461a758c46c83206/8.%20Space%20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9755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Eleftherios Nikolopoulos</a:t>
            </a:r>
          </a:p>
          <a:p>
            <a:r>
              <a:rPr lang="el-GR" dirty="0">
                <a:solidFill>
                  <a:schemeClr val="bg2"/>
                </a:solidFill>
                <a:latin typeface="Abadi" panose="020B0604020104020204" pitchFamily="34" charset="0"/>
                <a:ea typeface="SF Pro" pitchFamily="2" charset="0"/>
                <a:cs typeface="SF Pro" pitchFamily="2" charset="0"/>
              </a:rPr>
              <a:t>2024-06-07</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1" y="1792288"/>
            <a:ext cx="5701635"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79419"/>
            <a:ext cx="4640263" cy="4446732"/>
          </a:xfrm>
          <a:prstGeom prst="rect">
            <a:avLst/>
          </a:prstGeom>
        </p:spPr>
        <p:txBody>
          <a:bodyPr vert="horz" lIns="91440" tIns="45720" rIns="91440" bIns="45720" rtlCol="0" anchor="t">
            <a:normAutofit/>
          </a:bodyPr>
          <a:lstStyle/>
          <a:p>
            <a:pPr marL="0" indent="0" algn="just">
              <a:lnSpc>
                <a:spcPct val="10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Rocket launch data are collected by using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REST API and making a get request to the API. The response content with data is parsed and decoded as a form of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marL="0" indent="0" algn="just">
              <a:lnSpc>
                <a:spcPct val="100000"/>
              </a:lnSpc>
              <a:spcBef>
                <a:spcPts val="1400"/>
              </a:spcBef>
              <a:buFont typeface="Wingdings" pitchFamily="2" charset="2"/>
              <a:buChar char="§"/>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  Add the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of the completed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API calls notebook </a:t>
            </a:r>
            <a:r>
              <a:rPr lang="en-US" sz="1800" dirty="0">
                <a:solidFill>
                  <a:schemeClr val="accent3">
                    <a:lumMod val="25000"/>
                  </a:schemeClr>
                </a:solidFill>
                <a:latin typeface="Abadi" panose="020B0604020104020204" pitchFamily="34" charset="0"/>
                <a:hlinkClick r:id="rId3"/>
              </a:rPr>
              <a:t>https://github.com/LeftyN/Nikolopoulos-Lefteris-/blob/5edbb72cda5348ba69096371461a758c46c83206/1.SpaceX%20Falcon9%20first%20stage%20landing%20prediction.ipynb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Εικόνα 1">
            <a:extLst>
              <a:ext uri="{FF2B5EF4-FFF2-40B4-BE49-F238E27FC236}">
                <a16:creationId xmlns:a16="http://schemas.microsoft.com/office/drawing/2014/main" id="{8E809DAB-190E-E101-D719-EB8CF7CE32D7}"/>
              </a:ext>
            </a:extLst>
          </p:cNvPr>
          <p:cNvPicPr>
            <a:picLocks noChangeAspect="1"/>
          </p:cNvPicPr>
          <p:nvPr/>
        </p:nvPicPr>
        <p:blipFill>
          <a:blip r:embed="rId4"/>
          <a:stretch>
            <a:fillRect/>
          </a:stretch>
        </p:blipFill>
        <p:spPr>
          <a:xfrm>
            <a:off x="5803825" y="1800368"/>
            <a:ext cx="5914505" cy="4212000"/>
          </a:xfrm>
          <a:prstGeom prst="rect">
            <a:avLst/>
          </a:prstGeom>
        </p:spPr>
      </p:pic>
    </p:spTree>
    <p:extLst>
      <p:ext uri="{BB962C8B-B14F-4D97-AF65-F5344CB8AC3E}">
        <p14:creationId xmlns:p14="http://schemas.microsoft.com/office/powerpoint/2010/main" val="3883903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641987"/>
            <a:ext cx="4688681" cy="4383585"/>
          </a:xfrm>
          <a:prstGeom prst="rect">
            <a:avLst/>
          </a:prstGeom>
        </p:spPr>
        <p:txBody>
          <a:bodyPr lIns="91440" tIns="45720" rIns="91440" bIns="45720" anchor="t">
            <a:noAutofit/>
          </a:bodyPr>
          <a:lstStyle/>
          <a:p>
            <a:pPr algn="just">
              <a:lnSpc>
                <a:spcPct val="100000"/>
              </a:lnSpc>
              <a:spcBef>
                <a:spcPts val="1400"/>
              </a:spcBef>
              <a:buFont typeface="Wingdings" pitchFamily="2" charset="2"/>
              <a:buChar char="§"/>
            </a:pPr>
            <a:r>
              <a:rPr lang="en-US" sz="1800" dirty="0">
                <a:latin typeface="Abadi"/>
              </a:rPr>
              <a:t>    In order to collect Falcon 9 past launch data from Wiki, beautiful soup package is used for parsing HTML files and finally extracting HTML data which are converted into pandas Data Frame structure</a:t>
            </a:r>
            <a:r>
              <a:rPr lang="en-US" sz="1800" dirty="0">
                <a:solidFill>
                  <a:schemeClr val="accent3">
                    <a:lumMod val="25000"/>
                  </a:schemeClr>
                </a:solidFill>
                <a:latin typeface="Abadi"/>
              </a:rPr>
              <a:t>.  </a:t>
            </a:r>
          </a:p>
          <a:p>
            <a:pPr algn="just">
              <a:lnSpc>
                <a:spcPct val="100000"/>
              </a:lnSpc>
              <a:spcBef>
                <a:spcPts val="1400"/>
              </a:spcBef>
              <a:buNone/>
            </a:pPr>
            <a:endParaRPr lang="en-US" sz="800" dirty="0">
              <a:solidFill>
                <a:schemeClr val="accent3">
                  <a:lumMod val="25000"/>
                </a:schemeClr>
              </a:solidFill>
              <a:latin typeface="Abadi"/>
            </a:endParaRPr>
          </a:p>
          <a:p>
            <a:pPr>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a:rPr>
              <a:t>Add the </a:t>
            </a: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URL of the completed web scraping notebook: </a:t>
            </a:r>
            <a:r>
              <a:rPr lang="en-US" sz="1800" dirty="0">
                <a:latin typeface="Abadi"/>
                <a:hlinkClick r:id="rId3"/>
              </a:rPr>
              <a:t>https://github.com/LeftyN/Nikolopoulos-Lefteris-/blob/5edbb72cda5348ba69096371461a758c46c83206/2.Web%20scraping%20Falcon%209%20and%20Falcon%20Heavy%20Launches%20Records%20from%20Wikipedia%20.ipynb</a:t>
            </a:r>
            <a:endParaRPr lang="en-US" sz="1800" dirty="0">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641988"/>
            <a:ext cx="5461000" cy="43571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Εικόνα 4">
            <a:extLst>
              <a:ext uri="{FF2B5EF4-FFF2-40B4-BE49-F238E27FC236}">
                <a16:creationId xmlns:a16="http://schemas.microsoft.com/office/drawing/2014/main" id="{00773948-3120-C1C5-B15D-6614A42CBF39}"/>
              </a:ext>
            </a:extLst>
          </p:cNvPr>
          <p:cNvPicPr>
            <a:picLocks noChangeAspect="1"/>
          </p:cNvPicPr>
          <p:nvPr/>
        </p:nvPicPr>
        <p:blipFill>
          <a:blip r:embed="rId4"/>
          <a:stretch>
            <a:fillRect/>
          </a:stretch>
        </p:blipFill>
        <p:spPr>
          <a:xfrm>
            <a:off x="5791200" y="1563329"/>
            <a:ext cx="5791200" cy="4462244"/>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2" y="1240099"/>
            <a:ext cx="4884028" cy="5437792"/>
          </a:xfrm>
          <a:prstGeom prst="rect">
            <a:avLst/>
          </a:prstGeom>
        </p:spPr>
        <p:txBody>
          <a:bodyPr lIns="91440" tIns="45720" rIns="91440" bIns="45720" anchor="t">
            <a:noAutofit/>
          </a:bodyPr>
          <a:lstStyle/>
          <a:p>
            <a:pPr algn="just">
              <a:lnSpc>
                <a:spcPct val="100000"/>
              </a:lnSpc>
              <a:spcBef>
                <a:spcPts val="1400"/>
              </a:spcBef>
              <a:buFont typeface="Wingdings" pitchFamily="2" charset="2"/>
              <a:buChar char="§"/>
            </a:pPr>
            <a:r>
              <a:rPr lang="en-US" sz="1800" dirty="0">
                <a:solidFill>
                  <a:schemeClr val="accent3">
                    <a:lumMod val="25000"/>
                  </a:schemeClr>
                </a:solidFill>
                <a:latin typeface="Abadi"/>
              </a:rPr>
              <a:t>The data of Booster Version column are filtered to keep falcon 9 launches. </a:t>
            </a:r>
          </a:p>
          <a:p>
            <a:pPr algn="just">
              <a:lnSpc>
                <a:spcPct val="100000"/>
              </a:lnSpc>
              <a:spcBef>
                <a:spcPts val="1400"/>
              </a:spcBef>
              <a:buFont typeface="Wingdings" pitchFamily="2" charset="2"/>
              <a:buChar char="§"/>
            </a:pPr>
            <a:r>
              <a:rPr lang="en-US" sz="1800" dirty="0">
                <a:solidFill>
                  <a:schemeClr val="accent3">
                    <a:lumMod val="25000"/>
                  </a:schemeClr>
                </a:solidFill>
                <a:latin typeface="Abadi"/>
              </a:rPr>
              <a:t>The missing values of Landing Pad and Pay load Mass columns are dealt with. </a:t>
            </a:r>
          </a:p>
          <a:p>
            <a:pPr algn="just">
              <a:lnSpc>
                <a:spcPct val="100000"/>
              </a:lnSpc>
              <a:spcBef>
                <a:spcPts val="1400"/>
              </a:spcBef>
              <a:buFont typeface="Wingdings" pitchFamily="2" charset="2"/>
              <a:buChar char="§"/>
            </a:pPr>
            <a:r>
              <a:rPr lang="en-US" sz="1800" dirty="0">
                <a:solidFill>
                  <a:schemeClr val="accent3">
                    <a:lumMod val="25000"/>
                  </a:schemeClr>
                </a:solidFill>
                <a:latin typeface="Abadi"/>
              </a:rPr>
              <a:t>Some Exploratory Data Analysis (EDA) is performed in order to determine the label for training supervised models. The labels are converted into training labels with 1 means the booster successfully landed 0 means it was unsuccessful.</a:t>
            </a:r>
          </a:p>
          <a:p>
            <a:pPr>
              <a:lnSpc>
                <a:spcPct val="100000"/>
              </a:lnSpc>
              <a:spcBef>
                <a:spcPts val="1400"/>
              </a:spcBef>
              <a:buFont typeface="Wingdings" pitchFamily="2" charset="2"/>
              <a:buChar char="§"/>
            </a:pPr>
            <a:r>
              <a:rPr lang="en-US" sz="1800" dirty="0">
                <a:solidFill>
                  <a:schemeClr val="accent3">
                    <a:lumMod val="25000"/>
                  </a:schemeClr>
                </a:solidFill>
                <a:latin typeface="Abadi" panose="020B0604020104020204" pitchFamily="34" charset="0"/>
              </a:rPr>
              <a:t>Add the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of your completed data wrangling related notebooks: </a:t>
            </a:r>
            <a:r>
              <a:rPr lang="en-US" sz="1800" dirty="0">
                <a:solidFill>
                  <a:schemeClr val="accent3">
                    <a:lumMod val="25000"/>
                  </a:schemeClr>
                </a:solidFill>
                <a:latin typeface="Abadi" panose="020B0604020104020204" pitchFamily="34" charset="0"/>
                <a:hlinkClick r:id="rId3"/>
              </a:rPr>
              <a:t>https://github.com/LeftyN/Nikolopoulos-Lefteris-/blob/5edbb72cda5348ba69096371461a758c46c83206/3.%20Data%20Wrangling.ipynb</a:t>
            </a:r>
            <a:endParaRPr lang="el-GR" sz="1800" dirty="0">
              <a:solidFill>
                <a:schemeClr val="accent3">
                  <a:lumMod val="25000"/>
                </a:schemeClr>
              </a:solidFill>
              <a:latin typeface="Abadi" panose="020B0604020104020204" pitchFamily="34" charset="0"/>
            </a:endParaRPr>
          </a:p>
          <a:p>
            <a:pPr algn="just">
              <a:lnSpc>
                <a:spcPct val="100000"/>
              </a:lnSpc>
              <a:spcBef>
                <a:spcPts val="1400"/>
              </a:spcBef>
              <a:buFont typeface="Wingdings" pitchFamily="2" charset="2"/>
              <a:buChar char="§"/>
            </a:pPr>
            <a:endParaRPr lang="en-US" sz="1600" dirty="0">
              <a:solidFill>
                <a:schemeClr val="accent3">
                  <a:lumMod val="25000"/>
                </a:schemeClr>
              </a:solidFill>
              <a:latin typeface="Abadi"/>
            </a:endParaRPr>
          </a:p>
          <a:p>
            <a:pPr marL="0" indent="0" algn="just">
              <a:lnSpc>
                <a:spcPct val="100000"/>
              </a:lnSpc>
              <a:spcBef>
                <a:spcPts val="1400"/>
              </a:spcBef>
              <a:buNone/>
            </a:pPr>
            <a:endParaRPr lang="en-US" sz="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641988"/>
            <a:ext cx="5461000" cy="43571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Εικόνα 6">
            <a:extLst>
              <a:ext uri="{FF2B5EF4-FFF2-40B4-BE49-F238E27FC236}">
                <a16:creationId xmlns:a16="http://schemas.microsoft.com/office/drawing/2014/main" id="{C1ED7804-BED5-3F0F-025F-796A2D40FCA0}"/>
              </a:ext>
            </a:extLst>
          </p:cNvPr>
          <p:cNvPicPr>
            <a:picLocks noChangeAspect="1"/>
          </p:cNvPicPr>
          <p:nvPr/>
        </p:nvPicPr>
        <p:blipFill>
          <a:blip r:embed="rId4"/>
          <a:stretch>
            <a:fillRect/>
          </a:stretch>
        </p:blipFill>
        <p:spPr>
          <a:xfrm>
            <a:off x="5910262" y="1615578"/>
            <a:ext cx="5786829" cy="4383585"/>
          </a:xfrm>
          <a:prstGeom prst="rect">
            <a:avLst/>
          </a:prstGeom>
        </p:spPr>
      </p:pic>
    </p:spTree>
    <p:extLst>
      <p:ext uri="{BB962C8B-B14F-4D97-AF65-F5344CB8AC3E}">
        <p14:creationId xmlns:p14="http://schemas.microsoft.com/office/powerpoint/2010/main" val="2454189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1600"/>
            <a:ext cx="10313626" cy="4835236"/>
          </a:xfrm>
          <a:prstGeom prst="rect">
            <a:avLst/>
          </a:prstGeom>
        </p:spPr>
        <p:txBody>
          <a:bodyPr lIns="91440" tIns="45720" rIns="91440" bIns="45720" anchor="t"/>
          <a:lstStyle/>
          <a:p>
            <a:pPr algn="just">
              <a:lnSpc>
                <a:spcPct val="100000"/>
              </a:lnSpc>
              <a:spcBef>
                <a:spcPts val="1400"/>
              </a:spcBef>
              <a:buFont typeface="Wingdings" pitchFamily="2" charset="2"/>
              <a:buChar char="§"/>
            </a:pPr>
            <a:r>
              <a:rPr lang="en-US" sz="2000" b="1" dirty="0">
                <a:latin typeface="Abadi"/>
              </a:rPr>
              <a:t>Scatter plot </a:t>
            </a:r>
            <a:r>
              <a:rPr lang="en-US" sz="2000" dirty="0">
                <a:solidFill>
                  <a:schemeClr val="accent3">
                    <a:lumMod val="25000"/>
                  </a:schemeClr>
                </a:solidFill>
                <a:latin typeface="Abadi"/>
              </a:rPr>
              <a:t>is used to visualize the relationship between variables such as: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flight number and launch site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Payload and launch site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flight number and orbit type </a:t>
            </a:r>
          </a:p>
          <a:p>
            <a:pPr lvl="1">
              <a:lnSpc>
                <a:spcPct val="100000"/>
              </a:lnSpc>
              <a:spcBef>
                <a:spcPts val="1400"/>
              </a:spcBef>
              <a:buFont typeface="Wingdings" pitchFamily="2" charset="2"/>
              <a:buChar char="§"/>
            </a:pPr>
            <a:r>
              <a:rPr lang="en-US" sz="1800" dirty="0">
                <a:solidFill>
                  <a:schemeClr val="accent3">
                    <a:lumMod val="25000"/>
                  </a:schemeClr>
                </a:solidFill>
                <a:latin typeface="Abadi"/>
              </a:rPr>
              <a:t>Payload and orbit type</a:t>
            </a:r>
            <a:endParaRPr lang="en-US" sz="800" dirty="0">
              <a:solidFill>
                <a:schemeClr val="accent3">
                  <a:lumMod val="25000"/>
                </a:schemeClr>
              </a:solidFill>
              <a:latin typeface="Abadi"/>
            </a:endParaRPr>
          </a:p>
          <a:p>
            <a:pPr algn="just">
              <a:lnSpc>
                <a:spcPct val="100000"/>
              </a:lnSpc>
              <a:spcBef>
                <a:spcPts val="1400"/>
              </a:spcBef>
              <a:buFont typeface="Wingdings" pitchFamily="2" charset="2"/>
              <a:buChar char="§"/>
            </a:pPr>
            <a:r>
              <a:rPr lang="en-US" sz="2000" b="1" dirty="0">
                <a:solidFill>
                  <a:schemeClr val="accent3">
                    <a:lumMod val="25000"/>
                  </a:schemeClr>
                </a:solidFill>
                <a:latin typeface="Abadi"/>
              </a:rPr>
              <a:t>Bar chart </a:t>
            </a:r>
            <a:r>
              <a:rPr lang="en-US" sz="2000" dirty="0">
                <a:solidFill>
                  <a:schemeClr val="accent3">
                    <a:lumMod val="25000"/>
                  </a:schemeClr>
                </a:solidFill>
                <a:latin typeface="Abadi"/>
              </a:rPr>
              <a:t>is used to visualize the relationship between success rate of each orbit type </a:t>
            </a:r>
            <a:endParaRPr lang="en-US" sz="800" dirty="0">
              <a:solidFill>
                <a:schemeClr val="accent3">
                  <a:lumMod val="25000"/>
                </a:schemeClr>
              </a:solidFill>
              <a:latin typeface="Abadi"/>
            </a:endParaRPr>
          </a:p>
          <a:p>
            <a:pPr>
              <a:lnSpc>
                <a:spcPct val="100000"/>
              </a:lnSpc>
              <a:spcBef>
                <a:spcPts val="1400"/>
              </a:spcBef>
              <a:buFont typeface="Wingdings" pitchFamily="2" charset="2"/>
              <a:buChar char="§"/>
            </a:pPr>
            <a:r>
              <a:rPr lang="en-US" sz="2000" b="1" dirty="0">
                <a:solidFill>
                  <a:schemeClr val="accent3">
                    <a:lumMod val="25000"/>
                  </a:schemeClr>
                </a:solidFill>
                <a:latin typeface="Abadi"/>
              </a:rPr>
              <a:t>Line plot </a:t>
            </a:r>
            <a:r>
              <a:rPr lang="en-US" sz="2000" dirty="0">
                <a:solidFill>
                  <a:schemeClr val="accent3">
                    <a:lumMod val="25000"/>
                  </a:schemeClr>
                </a:solidFill>
                <a:latin typeface="Abadi"/>
              </a:rPr>
              <a:t>is used to visualize the launch success yearly trend</a:t>
            </a:r>
          </a:p>
          <a:p>
            <a:pPr>
              <a:lnSpc>
                <a:spcPct val="100000"/>
              </a:lnSpc>
              <a:spcBef>
                <a:spcPts val="1400"/>
              </a:spcBef>
              <a:buFont typeface="Wingdings" pitchFamily="2" charset="2"/>
              <a:buChar char="§"/>
            </a:pPr>
            <a:endParaRPr lang="en-US" sz="800" dirty="0">
              <a:solidFill>
                <a:schemeClr val="accent3">
                  <a:lumMod val="25000"/>
                </a:schemeClr>
              </a:solidFill>
              <a:latin typeface="Abadi" panose="020B0604020104020204" pitchFamily="34" charset="0"/>
            </a:endParaRPr>
          </a:p>
          <a:p>
            <a:pPr>
              <a:lnSpc>
                <a:spcPct val="100000"/>
              </a:lnSpc>
              <a:spcBef>
                <a:spcPts val="1400"/>
              </a:spcBef>
              <a:buNone/>
            </a:pPr>
            <a:r>
              <a:rPr lang="en-US" sz="2000" dirty="0">
                <a:solidFill>
                  <a:schemeClr val="accent3">
                    <a:lumMod val="25000"/>
                  </a:schemeClr>
                </a:solidFill>
                <a:latin typeface="Abadi" panose="020B0604020104020204" pitchFamily="34" charset="0"/>
              </a:rPr>
              <a:t>Add the </a:t>
            </a: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of your completed EDA with data visualization notebook: </a:t>
            </a:r>
            <a:r>
              <a:rPr lang="en-US" sz="2000" dirty="0">
                <a:solidFill>
                  <a:schemeClr val="accent3">
                    <a:lumMod val="25000"/>
                  </a:schemeClr>
                </a:solidFill>
                <a:latin typeface="Abadi" panose="020B0604020104020204" pitchFamily="34" charset="0"/>
                <a:hlinkClick r:id="rId4" action="ppaction://hlinksldjump"/>
              </a:rPr>
              <a:t>https://github.com/LeftyN/Nikolopoulos-Lefteris-/blob/5edbb72cda5348ba69096371461a758c46c83206/5.%20EDA%20with%20Visualization%20.ipynb</a:t>
            </a:r>
            <a:r>
              <a:rPr lang="en-US" sz="2000" dirty="0">
                <a:solidFill>
                  <a:schemeClr val="accent3">
                    <a:lumMod val="25000"/>
                  </a:schemeClr>
                </a:solidFill>
                <a:latin typeface="Abadi" panose="020B0604020104020204" pitchFamily="34" charset="0"/>
              </a:rPr>
              <a:t> </a:t>
            </a: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7 - Θέση περιεχομένου"/>
          <p:cNvSpPr>
            <a:spLocks noGrp="1"/>
          </p:cNvSpPr>
          <p:nvPr>
            <p:ph sz="half" idx="2"/>
          </p:nvPr>
        </p:nvSpPr>
        <p:spPr>
          <a:xfrm>
            <a:off x="770011" y="1343891"/>
            <a:ext cx="10923225" cy="5083320"/>
          </a:xfrm>
        </p:spPr>
        <p:txBody>
          <a:bodyPr/>
          <a:lstStyle/>
          <a:p>
            <a:pPr lvl="0" algn="just">
              <a:buNone/>
            </a:pPr>
            <a:r>
              <a:rPr lang="en-US" sz="1600" b="1" dirty="0">
                <a:solidFill>
                  <a:schemeClr val="accent3">
                    <a:lumMod val="25000"/>
                  </a:schemeClr>
                </a:solidFill>
                <a:latin typeface="Abadi"/>
              </a:rPr>
              <a:t>SQL queries are performed in order to answer the following questions of the research:</a:t>
            </a:r>
          </a:p>
          <a:p>
            <a:pPr algn="just">
              <a:buFont typeface="Wingdings" pitchFamily="2" charset="2"/>
              <a:buChar char="§"/>
            </a:pPr>
            <a:r>
              <a:rPr lang="en-US" sz="1600" dirty="0">
                <a:solidFill>
                  <a:schemeClr val="accent3">
                    <a:lumMod val="25000"/>
                  </a:schemeClr>
                </a:solidFill>
                <a:latin typeface="Abadi"/>
              </a:rPr>
              <a:t>The names of the unique launch sites in the space mission</a:t>
            </a:r>
          </a:p>
          <a:p>
            <a:pPr algn="just">
              <a:buFont typeface="Wingdings" pitchFamily="2" charset="2"/>
              <a:buChar char="§"/>
            </a:pPr>
            <a:r>
              <a:rPr lang="en-US" sz="1600" dirty="0">
                <a:solidFill>
                  <a:schemeClr val="accent3">
                    <a:lumMod val="25000"/>
                  </a:schemeClr>
                </a:solidFill>
                <a:latin typeface="Abadi"/>
              </a:rPr>
              <a:t> 5 records where launch sites begin with the string “CCA”</a:t>
            </a:r>
          </a:p>
          <a:p>
            <a:pPr algn="just">
              <a:buFont typeface="Wingdings" pitchFamily="2" charset="2"/>
              <a:buChar char="§"/>
            </a:pPr>
            <a:r>
              <a:rPr lang="en-US" sz="1600" dirty="0">
                <a:solidFill>
                  <a:schemeClr val="accent3">
                    <a:lumMod val="25000"/>
                  </a:schemeClr>
                </a:solidFill>
                <a:latin typeface="Abadi"/>
              </a:rPr>
              <a:t>The total payload mass carried by boosters launched by NASA</a:t>
            </a:r>
          </a:p>
          <a:p>
            <a:pPr algn="just">
              <a:buFont typeface="Wingdings" pitchFamily="2" charset="2"/>
              <a:buChar char="§"/>
            </a:pPr>
            <a:r>
              <a:rPr lang="en-US" sz="1600" dirty="0">
                <a:solidFill>
                  <a:schemeClr val="accent3">
                    <a:lumMod val="25000"/>
                  </a:schemeClr>
                </a:solidFill>
                <a:latin typeface="Abadi"/>
              </a:rPr>
              <a:t> The average payload mass carried by booster version F9 v1.1</a:t>
            </a:r>
          </a:p>
          <a:p>
            <a:pPr algn="just">
              <a:buFont typeface="Wingdings" pitchFamily="2" charset="2"/>
              <a:buChar char="§"/>
            </a:pPr>
            <a:r>
              <a:rPr lang="en-US" sz="1600" dirty="0">
                <a:solidFill>
                  <a:schemeClr val="accent3">
                    <a:lumMod val="25000"/>
                  </a:schemeClr>
                </a:solidFill>
                <a:latin typeface="Abadi"/>
              </a:rPr>
              <a:t>The date when the first successful landing outcome in ground pad was achieved  </a:t>
            </a:r>
          </a:p>
          <a:p>
            <a:pPr algn="just">
              <a:buFont typeface="Wingdings" pitchFamily="2" charset="2"/>
              <a:buChar char="§"/>
            </a:pPr>
            <a:r>
              <a:rPr lang="en-US" sz="1600" dirty="0">
                <a:solidFill>
                  <a:schemeClr val="accent3">
                    <a:lumMod val="25000"/>
                  </a:schemeClr>
                </a:solidFill>
                <a:latin typeface="Abadi"/>
              </a:rPr>
              <a:t>The names of the boosters which have success in drone ship and have payload mass greater than 4000 but less than 6000</a:t>
            </a:r>
          </a:p>
          <a:p>
            <a:pPr marL="228600" lvl="1" algn="just">
              <a:spcBef>
                <a:spcPts val="1000"/>
              </a:spcBef>
              <a:buFont typeface="Wingdings" pitchFamily="2" charset="2"/>
              <a:buChar char="§"/>
            </a:pPr>
            <a:r>
              <a:rPr lang="en-US" sz="1600" dirty="0">
                <a:solidFill>
                  <a:schemeClr val="accent3">
                    <a:lumMod val="25000"/>
                  </a:schemeClr>
                </a:solidFill>
                <a:latin typeface="Abadi"/>
              </a:rPr>
              <a:t>The total number of successful and failure mission outcomes</a:t>
            </a:r>
          </a:p>
          <a:p>
            <a:pPr marL="228600" lvl="1" algn="just">
              <a:spcBef>
                <a:spcPts val="1000"/>
              </a:spcBef>
              <a:buFont typeface="Wingdings" pitchFamily="2" charset="2"/>
              <a:buChar char="§"/>
            </a:pPr>
            <a:r>
              <a:rPr lang="en-US" sz="1600" dirty="0">
                <a:solidFill>
                  <a:schemeClr val="accent3">
                    <a:lumMod val="25000"/>
                  </a:schemeClr>
                </a:solidFill>
                <a:latin typeface="Abadi"/>
              </a:rPr>
              <a:t>The names of the booster versions which have carried the maximum payload mass</a:t>
            </a:r>
          </a:p>
          <a:p>
            <a:pPr algn="just">
              <a:buFont typeface="Wingdings" pitchFamily="2" charset="2"/>
              <a:buChar char="§"/>
            </a:pPr>
            <a:r>
              <a:rPr lang="en-US" sz="1600" dirty="0">
                <a:latin typeface="Abadi"/>
              </a:rPr>
              <a:t>The month names, failure landing outcomes in drone ship ,booster versions, launch site for the months in year 2015</a:t>
            </a:r>
          </a:p>
          <a:p>
            <a:pPr marL="228600" lvl="1" algn="just">
              <a:spcBef>
                <a:spcPts val="1000"/>
              </a:spcBef>
              <a:buFont typeface="Wingdings" pitchFamily="2" charset="2"/>
              <a:buChar char="§"/>
            </a:pPr>
            <a:r>
              <a:rPr lang="en-US" sz="1600" dirty="0">
                <a:solidFill>
                  <a:schemeClr val="accent3">
                    <a:lumMod val="25000"/>
                  </a:schemeClr>
                </a:solidFill>
                <a:latin typeface="Abadi"/>
              </a:rPr>
              <a:t> The count of successful landing outcomes between </a:t>
            </a:r>
            <a:r>
              <a:rPr lang="en-US" sz="1600" dirty="0">
                <a:latin typeface="Abadi"/>
              </a:rPr>
              <a:t>the date 04-06-2010 and 20-03-2017</a:t>
            </a:r>
          </a:p>
          <a:p>
            <a:pPr marL="228600" lvl="1" algn="just">
              <a:spcBef>
                <a:spcPts val="1000"/>
              </a:spcBef>
              <a:buNone/>
            </a:pPr>
            <a:endParaRPr lang="en-US" sz="800" dirty="0">
              <a:latin typeface="Abadi"/>
            </a:endParaRPr>
          </a:p>
          <a:p>
            <a:pPr algn="just">
              <a:buNone/>
            </a:pPr>
            <a:r>
              <a:rPr lang="en-US" sz="1600" dirty="0">
                <a:solidFill>
                  <a:schemeClr val="accent3">
                    <a:lumMod val="25000"/>
                  </a:schemeClr>
                </a:solidFill>
                <a:latin typeface="Abadi" panose="020B0604020104020204" pitchFamily="34" charset="0"/>
              </a:rPr>
              <a:t>Add the </a:t>
            </a: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URL of your completed EDA with SQL notebook: </a:t>
            </a:r>
            <a:r>
              <a:rPr lang="en-US" sz="1600" dirty="0">
                <a:latin typeface="Abadi"/>
                <a:hlinkClick r:id="rId3"/>
              </a:rPr>
              <a:t>https://github.com/LeftyN/Nikolopoulos-Lefteris-/blob/5edbb72cda5348ba69096371461a758c46c83206/4.%20EDA%20with%20SQL.ipynb</a:t>
            </a:r>
            <a:endParaRPr lang="en-US" sz="1600" dirty="0">
              <a:latin typeface="Abadi"/>
            </a:endParaRPr>
          </a:p>
          <a:p>
            <a:pPr algn="just">
              <a:buNone/>
            </a:pPr>
            <a:r>
              <a:rPr lang="en-US" sz="1800" dirty="0">
                <a:solidFill>
                  <a:schemeClr val="accent3">
                    <a:lumMod val="25000"/>
                  </a:schemeClr>
                </a:solidFill>
                <a:latin typeface="Abadi" panose="020B0604020104020204" pitchFamily="34" charset="0"/>
              </a:rPr>
              <a:t> </a:t>
            </a:r>
            <a:endParaRPr lang="en-US" sz="1800" dirty="0">
              <a:latin typeface="Abadi"/>
            </a:endParaRPr>
          </a:p>
          <a:p>
            <a:pPr algn="just"/>
            <a:endParaRPr lang="en-US" sz="1800" dirty="0">
              <a:solidFill>
                <a:schemeClr val="accent3">
                  <a:lumMod val="25000"/>
                </a:schemeClr>
              </a:solidFill>
              <a:latin typeface="Abadi"/>
            </a:endParaRPr>
          </a:p>
          <a:p>
            <a:pPr lvl="0"/>
            <a:endParaRPr lang="en-US" dirty="0">
              <a:solidFill>
                <a:schemeClr val="accent3">
                  <a:lumMod val="25000"/>
                </a:schemeClr>
              </a:solidFill>
              <a:latin typeface="Abadi"/>
            </a:endParaRPr>
          </a:p>
          <a:p>
            <a:endParaRPr lang="el-GR" dirty="0"/>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1960" y="1427018"/>
            <a:ext cx="10911840" cy="5250873"/>
          </a:xfrm>
          <a:prstGeom prst="rect">
            <a:avLst/>
          </a:prstGeom>
        </p:spPr>
        <p:txBody>
          <a:bodyPr>
            <a:normAutofit/>
          </a:bodyPr>
          <a:lstStyle/>
          <a:p>
            <a:pPr algn="just">
              <a:lnSpc>
                <a:spcPct val="120000"/>
              </a:lnSpc>
              <a:buFont typeface="Wingdings" pitchFamily="2" charset="2"/>
              <a:buChar char="§"/>
            </a:pPr>
            <a:r>
              <a:rPr lang="en-US" sz="1900" dirty="0">
                <a:latin typeface="Abadi"/>
              </a:rPr>
              <a:t>An interactive folium map show all the </a:t>
            </a:r>
            <a:r>
              <a:rPr lang="en-US" sz="1900" b="1" dirty="0">
                <a:latin typeface="Abadi"/>
              </a:rPr>
              <a:t>launch sites </a:t>
            </a:r>
            <a:r>
              <a:rPr lang="en-US" sz="1900" dirty="0">
                <a:latin typeface="Abadi"/>
              </a:rPr>
              <a:t>using </a:t>
            </a:r>
            <a:r>
              <a:rPr lang="en-US" sz="1900" b="1" dirty="0">
                <a:latin typeface="Abadi"/>
              </a:rPr>
              <a:t>marker</a:t>
            </a:r>
            <a:r>
              <a:rPr lang="en-US" sz="1900" dirty="0">
                <a:latin typeface="Abadi"/>
              </a:rPr>
              <a:t> </a:t>
            </a:r>
            <a:r>
              <a:rPr lang="en-US" sz="1900" b="1" dirty="0">
                <a:latin typeface="Abadi"/>
              </a:rPr>
              <a:t>cluster</a:t>
            </a:r>
            <a:r>
              <a:rPr lang="en-US" sz="1900" dirty="0">
                <a:latin typeface="Abadi"/>
              </a:rPr>
              <a:t> object to display a large number of markers on a map like </a:t>
            </a:r>
            <a:r>
              <a:rPr lang="en-US" sz="1900" b="1" dirty="0">
                <a:latin typeface="Abadi"/>
              </a:rPr>
              <a:t>color-labeled markers </a:t>
            </a:r>
            <a:r>
              <a:rPr lang="en-US" sz="1900" dirty="0">
                <a:latin typeface="Abadi"/>
              </a:rPr>
              <a:t>to identify which launch sites have relatively high success rates. </a:t>
            </a:r>
          </a:p>
          <a:p>
            <a:pPr algn="just">
              <a:lnSpc>
                <a:spcPct val="120000"/>
              </a:lnSpc>
              <a:buFont typeface="Wingdings" pitchFamily="2" charset="2"/>
              <a:buChar char="§"/>
            </a:pPr>
            <a:r>
              <a:rPr lang="en-US" sz="1900" dirty="0">
                <a:latin typeface="Abadi"/>
              </a:rPr>
              <a:t>Specifically, we create </a:t>
            </a:r>
            <a:r>
              <a:rPr lang="en-US" sz="1900" b="1" dirty="0">
                <a:latin typeface="Abadi"/>
              </a:rPr>
              <a:t>markers</a:t>
            </a:r>
            <a:r>
              <a:rPr lang="en-US" sz="1900" dirty="0">
                <a:latin typeface="Abadi"/>
              </a:rPr>
              <a:t> for all launch records, if a </a:t>
            </a:r>
            <a:r>
              <a:rPr lang="en-US" sz="1900" b="1" dirty="0">
                <a:latin typeface="Abadi"/>
              </a:rPr>
              <a:t>launch</a:t>
            </a:r>
            <a:r>
              <a:rPr lang="en-US" sz="1900" dirty="0">
                <a:latin typeface="Abadi"/>
              </a:rPr>
              <a:t> was </a:t>
            </a:r>
            <a:r>
              <a:rPr lang="en-US" sz="1900" b="1" dirty="0">
                <a:latin typeface="Abadi"/>
              </a:rPr>
              <a:t>successful</a:t>
            </a:r>
            <a:r>
              <a:rPr lang="en-US" sz="1900" dirty="0">
                <a:latin typeface="Abadi"/>
              </a:rPr>
              <a:t> (class=1), then a </a:t>
            </a:r>
            <a:r>
              <a:rPr lang="en-US" sz="1900" b="1" i="1" dirty="0">
                <a:solidFill>
                  <a:schemeClr val="accent6"/>
                </a:solidFill>
                <a:latin typeface="Abadi"/>
              </a:rPr>
              <a:t>green marker</a:t>
            </a:r>
            <a:r>
              <a:rPr lang="en-US" sz="1900" b="1" dirty="0">
                <a:solidFill>
                  <a:schemeClr val="accent6"/>
                </a:solidFill>
                <a:latin typeface="Abadi"/>
              </a:rPr>
              <a:t> </a:t>
            </a:r>
            <a:r>
              <a:rPr lang="en-US" sz="1900" dirty="0">
                <a:latin typeface="Abadi"/>
              </a:rPr>
              <a:t>is used and if a </a:t>
            </a:r>
            <a:r>
              <a:rPr lang="en-US" sz="1900" b="1" dirty="0">
                <a:latin typeface="Abadi"/>
              </a:rPr>
              <a:t>launch</a:t>
            </a:r>
            <a:r>
              <a:rPr lang="en-US" sz="1900" dirty="0">
                <a:latin typeface="Abadi"/>
              </a:rPr>
              <a:t> was </a:t>
            </a:r>
            <a:r>
              <a:rPr lang="en-US" sz="1900" b="1" dirty="0">
                <a:latin typeface="Abadi"/>
              </a:rPr>
              <a:t>failed</a:t>
            </a:r>
            <a:r>
              <a:rPr lang="en-US" sz="1900" dirty="0">
                <a:latin typeface="Abadi"/>
              </a:rPr>
              <a:t>, a </a:t>
            </a:r>
            <a:r>
              <a:rPr lang="en-US" sz="1900" b="1" i="1" dirty="0">
                <a:solidFill>
                  <a:srgbClr val="FF0000"/>
                </a:solidFill>
                <a:latin typeface="Abadi"/>
              </a:rPr>
              <a:t>red marker</a:t>
            </a:r>
            <a:r>
              <a:rPr lang="en-US" sz="1900" dirty="0">
                <a:latin typeface="Abadi"/>
              </a:rPr>
              <a:t> (class=0) is used</a:t>
            </a:r>
          </a:p>
          <a:p>
            <a:pPr algn="just">
              <a:lnSpc>
                <a:spcPct val="120000"/>
              </a:lnSpc>
              <a:buFont typeface="Wingdings" pitchFamily="2" charset="2"/>
              <a:buChar char="§"/>
            </a:pPr>
            <a:r>
              <a:rPr lang="en-US" sz="1900" dirty="0">
                <a:latin typeface="Abadi"/>
              </a:rPr>
              <a:t>Additionally, an interactive folium map uses </a:t>
            </a:r>
            <a:r>
              <a:rPr lang="en-US" sz="1900" b="1" dirty="0">
                <a:latin typeface="Abadi"/>
              </a:rPr>
              <a:t>lines</a:t>
            </a:r>
            <a:r>
              <a:rPr lang="en-US" sz="1900" dirty="0">
                <a:latin typeface="Abadi"/>
              </a:rPr>
              <a:t> to explore and analyze the proximities of launch sites such as highways, coastline and cities. </a:t>
            </a:r>
          </a:p>
          <a:p>
            <a:pPr algn="just">
              <a:lnSpc>
                <a:spcPct val="120000"/>
              </a:lnSpc>
              <a:buFont typeface="Wingdings" pitchFamily="2" charset="2"/>
              <a:buChar char="§"/>
            </a:pPr>
            <a:r>
              <a:rPr lang="en-US" sz="1800" dirty="0">
                <a:latin typeface="Abadi"/>
              </a:rPr>
              <a:t>Building an interactive map aims to discover some preliminary </a:t>
            </a:r>
            <a:r>
              <a:rPr lang="en-US" sz="1800" b="1" dirty="0">
                <a:latin typeface="Abadi"/>
              </a:rPr>
              <a:t>correlations</a:t>
            </a:r>
            <a:r>
              <a:rPr lang="en-US" sz="1800" dirty="0">
                <a:latin typeface="Abadi"/>
              </a:rPr>
              <a:t> between the </a:t>
            </a:r>
            <a:r>
              <a:rPr lang="en-US" sz="1800" b="1" dirty="0">
                <a:latin typeface="Abadi"/>
              </a:rPr>
              <a:t>launch site </a:t>
            </a:r>
            <a:r>
              <a:rPr lang="en-US" sz="1800" dirty="0">
                <a:latin typeface="Abadi"/>
              </a:rPr>
              <a:t>and   </a:t>
            </a:r>
            <a:r>
              <a:rPr lang="en-US" sz="1800" b="1" dirty="0">
                <a:latin typeface="Abadi"/>
              </a:rPr>
              <a:t>success rates </a:t>
            </a:r>
            <a:r>
              <a:rPr lang="en-US" sz="1800" dirty="0">
                <a:latin typeface="Abadi"/>
              </a:rPr>
              <a:t>by performing more interactive visual analytics using Folium. </a:t>
            </a:r>
          </a:p>
          <a:p>
            <a:pPr algn="just">
              <a:lnSpc>
                <a:spcPct val="120000"/>
              </a:lnSpc>
              <a:buNone/>
            </a:pPr>
            <a:endParaRPr lang="en-US" sz="800" dirty="0">
              <a:latin typeface="Abadi"/>
            </a:endParaRPr>
          </a:p>
          <a:p>
            <a:pPr>
              <a:buNone/>
            </a:pPr>
            <a:r>
              <a:rPr lang="en-US" sz="1900" dirty="0">
                <a:solidFill>
                  <a:schemeClr val="accent3">
                    <a:lumMod val="25000"/>
                  </a:schemeClr>
                </a:solidFill>
                <a:latin typeface="Abadi" panose="020B0604020104020204" pitchFamily="34" charset="0"/>
              </a:rPr>
              <a:t>Add the </a:t>
            </a:r>
            <a:r>
              <a:rPr lang="en-US" sz="1900" dirty="0" err="1">
                <a:solidFill>
                  <a:schemeClr val="accent3">
                    <a:lumMod val="25000"/>
                  </a:schemeClr>
                </a:solidFill>
                <a:latin typeface="Abadi" panose="020B0604020104020204" pitchFamily="34" charset="0"/>
              </a:rPr>
              <a:t>GitHub</a:t>
            </a:r>
            <a:r>
              <a:rPr lang="en-US" sz="1900" dirty="0">
                <a:solidFill>
                  <a:schemeClr val="accent3">
                    <a:lumMod val="25000"/>
                  </a:schemeClr>
                </a:solidFill>
                <a:latin typeface="Abadi" panose="020B0604020104020204" pitchFamily="34" charset="0"/>
              </a:rPr>
              <a:t> URL of your completed interactive map with Folium map: </a:t>
            </a:r>
            <a:r>
              <a:rPr lang="en-US" sz="1900" dirty="0">
                <a:latin typeface="Abadi"/>
                <a:hlinkClick r:id="rId4"/>
              </a:rPr>
              <a:t>https://github.com/LeftyN/Nikolopoulos-Lefteris-/blob/5edbb72cda5348ba69096371461a758c46c83206/6.%20Interactive%20Visual%20Analytics%20with%20Folium.ipynb</a:t>
            </a:r>
            <a:endParaRPr lang="en-US" sz="19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3401" y="1496292"/>
            <a:ext cx="10752210" cy="4930919"/>
          </a:xfrm>
          <a:prstGeom prst="rect">
            <a:avLst/>
          </a:prstGeom>
        </p:spPr>
        <p:txBody>
          <a:bodyPr vert="horz" lIns="91440" tIns="45720" rIns="91440" bIns="45720" rtlCol="0" anchor="t">
            <a:normAutofit fontScale="55000" lnSpcReduction="20000"/>
          </a:bodyPr>
          <a:lstStyle/>
          <a:p>
            <a:pPr algn="just">
              <a:lnSpc>
                <a:spcPct val="120000"/>
              </a:lnSpc>
              <a:buNone/>
            </a:pPr>
            <a:r>
              <a:rPr lang="en-US" sz="3600" b="1" dirty="0">
                <a:latin typeface="Abadi"/>
              </a:rPr>
              <a:t>In order to build the Dash application, several tasks are performed, such as:  </a:t>
            </a:r>
          </a:p>
          <a:p>
            <a:pPr algn="just">
              <a:lnSpc>
                <a:spcPct val="120000"/>
              </a:lnSpc>
              <a:buNone/>
            </a:pPr>
            <a:endParaRPr lang="en-US" sz="800" dirty="0">
              <a:latin typeface="Abadi"/>
            </a:endParaRPr>
          </a:p>
          <a:p>
            <a:pPr algn="just">
              <a:lnSpc>
                <a:spcPct val="120000"/>
              </a:lnSpc>
              <a:buFont typeface="Wingdings" pitchFamily="2" charset="2"/>
              <a:buChar char="§"/>
            </a:pPr>
            <a:r>
              <a:rPr lang="en-US" sz="3200" dirty="0">
                <a:latin typeface="Abadi"/>
              </a:rPr>
              <a:t>The addition of a Launch Site </a:t>
            </a:r>
            <a:r>
              <a:rPr lang="en-US" sz="3200" b="1" i="1" dirty="0">
                <a:latin typeface="Abadi"/>
              </a:rPr>
              <a:t>Drop-down Input Component</a:t>
            </a:r>
          </a:p>
          <a:p>
            <a:pPr algn="just">
              <a:lnSpc>
                <a:spcPct val="120000"/>
              </a:lnSpc>
              <a:buFont typeface="Wingdings" pitchFamily="2" charset="2"/>
              <a:buChar char="§"/>
            </a:pPr>
            <a:r>
              <a:rPr lang="en-US" sz="3200" dirty="0">
                <a:latin typeface="Abadi"/>
              </a:rPr>
              <a:t>The addition of a callback function to render </a:t>
            </a:r>
            <a:r>
              <a:rPr lang="en-US" sz="3200" b="1" i="1" dirty="0">
                <a:latin typeface="Abadi"/>
              </a:rPr>
              <a:t>success-pie-chart</a:t>
            </a:r>
            <a:r>
              <a:rPr lang="en-US" sz="3200" dirty="0">
                <a:latin typeface="Abadi"/>
              </a:rPr>
              <a:t> based on selected site dropdown</a:t>
            </a:r>
          </a:p>
          <a:p>
            <a:pPr algn="just">
              <a:lnSpc>
                <a:spcPct val="120000"/>
              </a:lnSpc>
              <a:buFont typeface="Wingdings" pitchFamily="2" charset="2"/>
              <a:buChar char="§"/>
            </a:pPr>
            <a:r>
              <a:rPr lang="en-US" sz="3200" dirty="0">
                <a:latin typeface="Abadi"/>
              </a:rPr>
              <a:t>The addition of a </a:t>
            </a:r>
            <a:r>
              <a:rPr lang="en-US" sz="3200" b="1" i="1" dirty="0">
                <a:latin typeface="Abadi"/>
              </a:rPr>
              <a:t>Range Slider </a:t>
            </a:r>
            <a:r>
              <a:rPr lang="en-US" sz="3200" dirty="0">
                <a:latin typeface="Abadi"/>
              </a:rPr>
              <a:t>to Select Payload</a:t>
            </a:r>
          </a:p>
          <a:p>
            <a:pPr algn="just">
              <a:lnSpc>
                <a:spcPct val="120000"/>
              </a:lnSpc>
              <a:buFont typeface="Wingdings" pitchFamily="2" charset="2"/>
              <a:buChar char="§"/>
            </a:pPr>
            <a:r>
              <a:rPr lang="en-US" sz="3200" dirty="0">
                <a:latin typeface="Abadi"/>
              </a:rPr>
              <a:t>The addition of a callback function to render the </a:t>
            </a:r>
            <a:r>
              <a:rPr lang="en-US" sz="3200" b="1" i="1" dirty="0">
                <a:latin typeface="Abadi"/>
              </a:rPr>
              <a:t>success-payload-scatter-chart scatter plot</a:t>
            </a:r>
          </a:p>
          <a:p>
            <a:pPr algn="just">
              <a:lnSpc>
                <a:spcPct val="170000"/>
              </a:lnSpc>
              <a:buNone/>
            </a:pPr>
            <a:endParaRPr lang="en-US" sz="2900" dirty="0">
              <a:solidFill>
                <a:schemeClr val="accent3">
                  <a:lumMod val="25000"/>
                </a:schemeClr>
              </a:solidFill>
              <a:latin typeface="Abadi" panose="020B0604020104020204" pitchFamily="34" charset="0"/>
            </a:endParaRPr>
          </a:p>
          <a:p>
            <a:pPr algn="just">
              <a:lnSpc>
                <a:spcPct val="170000"/>
              </a:lnSpc>
              <a:buNone/>
            </a:pPr>
            <a:endParaRPr lang="en-US" sz="2900" dirty="0">
              <a:solidFill>
                <a:schemeClr val="accent3">
                  <a:lumMod val="25000"/>
                </a:schemeClr>
              </a:solidFill>
              <a:latin typeface="Abadi" panose="020B0604020104020204" pitchFamily="34" charset="0"/>
            </a:endParaRPr>
          </a:p>
          <a:p>
            <a:pPr algn="just">
              <a:lnSpc>
                <a:spcPct val="170000"/>
              </a:lnSpc>
              <a:buNone/>
            </a:pPr>
            <a:r>
              <a:rPr lang="en-US" sz="3200" dirty="0">
                <a:solidFill>
                  <a:schemeClr val="accent3">
                    <a:lumMod val="25000"/>
                  </a:schemeClr>
                </a:solidFill>
                <a:latin typeface="Abadi" panose="020B0604020104020204" pitchFamily="34" charset="0"/>
              </a:rPr>
              <a:t>Add the </a:t>
            </a:r>
            <a:r>
              <a:rPr lang="en-US" sz="3200" dirty="0" err="1">
                <a:solidFill>
                  <a:schemeClr val="accent3">
                    <a:lumMod val="25000"/>
                  </a:schemeClr>
                </a:solidFill>
                <a:latin typeface="Abadi" panose="020B0604020104020204" pitchFamily="34" charset="0"/>
              </a:rPr>
              <a:t>GitHub</a:t>
            </a:r>
            <a:r>
              <a:rPr lang="en-US" sz="3200" dirty="0">
                <a:solidFill>
                  <a:schemeClr val="accent3">
                    <a:lumMod val="25000"/>
                  </a:schemeClr>
                </a:solidFill>
                <a:latin typeface="Abadi" panose="020B0604020104020204" pitchFamily="34" charset="0"/>
              </a:rPr>
              <a:t> URL of your completed </a:t>
            </a:r>
            <a:r>
              <a:rPr lang="en-US" sz="3200" dirty="0" err="1">
                <a:solidFill>
                  <a:schemeClr val="accent3">
                    <a:lumMod val="25000"/>
                  </a:schemeClr>
                </a:solidFill>
                <a:latin typeface="Abadi" panose="020B0604020104020204" pitchFamily="34" charset="0"/>
              </a:rPr>
              <a:t>Plotly</a:t>
            </a:r>
            <a:r>
              <a:rPr lang="en-US" sz="3200" dirty="0">
                <a:solidFill>
                  <a:schemeClr val="accent3">
                    <a:lumMod val="25000"/>
                  </a:schemeClr>
                </a:solidFill>
                <a:latin typeface="Abadi" panose="020B0604020104020204" pitchFamily="34" charset="0"/>
              </a:rPr>
              <a:t> Dash lab: </a:t>
            </a:r>
            <a:r>
              <a:rPr lang="en-US" sz="3200" dirty="0">
                <a:solidFill>
                  <a:schemeClr val="accent3">
                    <a:lumMod val="25000"/>
                  </a:schemeClr>
                </a:solidFill>
                <a:latin typeface="Abadi" panose="020B0604020104020204" pitchFamily="34" charset="0"/>
                <a:hlinkClick r:id="rId3"/>
              </a:rPr>
              <a:t>https://github.com/LeftyN/Nikolopoulos-Lefteris-/blob/5edbb72cda5348ba69096371461a758c46c83206/7.%20An%20Interactive%20Dashboard%20with%20Ploty%20Dash.py</a:t>
            </a:r>
            <a:endParaRPr lang="en-US" sz="3200" dirty="0">
              <a:solidFill>
                <a:schemeClr val="accent3">
                  <a:lumMod val="25000"/>
                </a:schemeClr>
              </a:solidFill>
              <a:latin typeface="Abadi" panose="020B0604020104020204" pitchFamily="34" charset="0"/>
            </a:endParaRPr>
          </a:p>
          <a:p>
            <a:pPr algn="just">
              <a:lnSpc>
                <a:spcPct val="170000"/>
              </a:lnSpc>
              <a:buNone/>
            </a:pPr>
            <a:r>
              <a:rPr lang="en-US" sz="2000" dirty="0">
                <a:solidFill>
                  <a:schemeClr val="accent3">
                    <a:lumMod val="25000"/>
                  </a:schemeClr>
                </a:solidFill>
                <a:latin typeface="Abadi" panose="020B0604020104020204" pitchFamily="34" charset="0"/>
              </a:rPr>
              <a:t> </a:t>
            </a:r>
            <a:endParaRPr lang="en-US" sz="2000" dirty="0">
              <a:latin typeface="Abadi"/>
            </a:endParaRPr>
          </a:p>
          <a:p>
            <a:pPr lvl="1" algn="just">
              <a:lnSpc>
                <a:spcPct val="150000"/>
              </a:lnSpc>
              <a:buNone/>
            </a:pPr>
            <a:endParaRPr lang="en-US" sz="2100" dirty="0">
              <a:latin typeface="Abadi"/>
            </a:endParaRPr>
          </a:p>
          <a:p>
            <a:pPr>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690255"/>
            <a:ext cx="10515601" cy="4059381"/>
          </a:xfrm>
          <a:prstGeom prst="rect">
            <a:avLst/>
          </a:prstGeom>
        </p:spPr>
        <p:txBody>
          <a:bodyPr>
            <a:normAutofit fontScale="25000" lnSpcReduction="20000"/>
          </a:bodyPr>
          <a:lstStyle/>
          <a:p>
            <a:pPr>
              <a:lnSpc>
                <a:spcPct val="100000"/>
              </a:lnSpc>
              <a:buFont typeface="Wingdings" panose="05000000000000000000" pitchFamily="2" charset="2"/>
              <a:buChar char="q"/>
            </a:pPr>
            <a:r>
              <a:rPr lang="en-US" sz="7200" dirty="0">
                <a:latin typeface="Abadi"/>
              </a:rPr>
              <a:t>Exploratory Data Analysis is performed and Training Labels are determined in order to: </a:t>
            </a:r>
          </a:p>
          <a:p>
            <a:pPr>
              <a:lnSpc>
                <a:spcPct val="100000"/>
              </a:lnSpc>
              <a:buFont typeface="Wingdings" pitchFamily="2" charset="2"/>
              <a:buChar char="§"/>
            </a:pPr>
            <a:r>
              <a:rPr lang="en-US" sz="7400" b="1" dirty="0">
                <a:latin typeface="Abadi"/>
              </a:rPr>
              <a:t>create a column for the class </a:t>
            </a:r>
          </a:p>
          <a:p>
            <a:pPr lvl="1">
              <a:lnSpc>
                <a:spcPct val="100000"/>
              </a:lnSpc>
              <a:buFont typeface="Wingdings" panose="05000000000000000000" pitchFamily="2" charset="2"/>
              <a:buChar char="ü"/>
            </a:pPr>
            <a:r>
              <a:rPr lang="en-US" sz="7000" dirty="0">
                <a:latin typeface="Abadi"/>
              </a:rPr>
              <a:t>Class values: 1 and 0 for successful and unsuccessful launch respectively</a:t>
            </a:r>
          </a:p>
          <a:p>
            <a:pPr lvl="1" algn="just">
              <a:lnSpc>
                <a:spcPct val="100000"/>
              </a:lnSpc>
              <a:buFont typeface="Wingdings" pitchFamily="2" charset="2"/>
              <a:buChar char="ü"/>
            </a:pPr>
            <a:r>
              <a:rPr lang="en-US" sz="7400" dirty="0">
                <a:latin typeface="Abadi"/>
              </a:rPr>
              <a:t>A </a:t>
            </a:r>
            <a:r>
              <a:rPr lang="en-US" sz="7400" dirty="0" err="1">
                <a:latin typeface="Abadi"/>
              </a:rPr>
              <a:t>NumPy</a:t>
            </a:r>
            <a:r>
              <a:rPr lang="en-US" sz="7400" dirty="0">
                <a:latin typeface="Abadi"/>
              </a:rPr>
              <a:t> array is created from the column Class in data, by applying the method </a:t>
            </a:r>
            <a:r>
              <a:rPr lang="en-US" sz="7400" dirty="0" err="1">
                <a:latin typeface="Abadi"/>
              </a:rPr>
              <a:t>to_numpy</a:t>
            </a:r>
            <a:r>
              <a:rPr lang="en-US" sz="7400" dirty="0">
                <a:latin typeface="Abadi"/>
              </a:rPr>
              <a:t>() then assign it to the variable Y</a:t>
            </a:r>
          </a:p>
          <a:p>
            <a:pPr lvl="2" algn="just">
              <a:lnSpc>
                <a:spcPct val="100000"/>
              </a:lnSpc>
              <a:buNone/>
            </a:pPr>
            <a:endParaRPr lang="en-US" sz="7000" dirty="0">
              <a:latin typeface="Abadi"/>
            </a:endParaRPr>
          </a:p>
          <a:p>
            <a:pPr>
              <a:lnSpc>
                <a:spcPct val="100000"/>
              </a:lnSpc>
              <a:buFont typeface="Wingdings" pitchFamily="2" charset="2"/>
              <a:buChar char="§"/>
            </a:pPr>
            <a:r>
              <a:rPr lang="en-US" sz="7400" b="1" dirty="0">
                <a:latin typeface="Abadi"/>
              </a:rPr>
              <a:t>standardize the data</a:t>
            </a:r>
          </a:p>
          <a:p>
            <a:pPr lvl="1" algn="just">
              <a:lnSpc>
                <a:spcPct val="100000"/>
              </a:lnSpc>
              <a:buFont typeface="Wingdings" pitchFamily="2" charset="2"/>
              <a:buChar char="ü"/>
            </a:pPr>
            <a:r>
              <a:rPr lang="en-US" sz="7400" dirty="0">
                <a:latin typeface="Abadi"/>
              </a:rPr>
              <a:t>The data are standardized in X then reassign it to the variable X</a:t>
            </a:r>
          </a:p>
          <a:p>
            <a:pPr lvl="1" algn="just">
              <a:lnSpc>
                <a:spcPct val="100000"/>
              </a:lnSpc>
              <a:buNone/>
            </a:pPr>
            <a:r>
              <a:rPr lang="en-US" sz="7400" dirty="0">
                <a:latin typeface="Abadi"/>
              </a:rPr>
              <a:t> </a:t>
            </a:r>
          </a:p>
          <a:p>
            <a:pPr>
              <a:lnSpc>
                <a:spcPct val="100000"/>
              </a:lnSpc>
              <a:buFont typeface="Wingdings" pitchFamily="2" charset="2"/>
              <a:buChar char="§"/>
            </a:pPr>
            <a:r>
              <a:rPr lang="en-US" sz="7400" b="1" dirty="0">
                <a:latin typeface="Abadi"/>
              </a:rPr>
              <a:t>split into training data and test data</a:t>
            </a:r>
          </a:p>
          <a:p>
            <a:pPr lvl="1" algn="just">
              <a:lnSpc>
                <a:spcPct val="100000"/>
              </a:lnSpc>
              <a:buFont typeface="Wingdings" pitchFamily="2" charset="2"/>
              <a:buChar char="ü"/>
            </a:pPr>
            <a:r>
              <a:rPr lang="en-US" sz="7400" dirty="0">
                <a:latin typeface="Abadi"/>
              </a:rPr>
              <a:t>The function </a:t>
            </a:r>
            <a:r>
              <a:rPr lang="en-US" sz="7400" dirty="0" err="1">
                <a:latin typeface="Abadi"/>
              </a:rPr>
              <a:t>train_test_split</a:t>
            </a:r>
            <a:r>
              <a:rPr lang="en-US" sz="7400" dirty="0">
                <a:latin typeface="Abadi"/>
              </a:rPr>
              <a:t> is used to split the data X and Y into training and test data by setting the parameter </a:t>
            </a:r>
            <a:r>
              <a:rPr lang="en-US" sz="7400" dirty="0" err="1">
                <a:latin typeface="Abadi"/>
              </a:rPr>
              <a:t>test_size</a:t>
            </a:r>
            <a:r>
              <a:rPr lang="en-US" sz="7400" dirty="0">
                <a:latin typeface="Abadi"/>
              </a:rPr>
              <a:t> to 0.2 and </a:t>
            </a:r>
            <a:r>
              <a:rPr lang="en-US" sz="7400" dirty="0" err="1">
                <a:latin typeface="Abadi"/>
              </a:rPr>
              <a:t>random_state</a:t>
            </a:r>
            <a:r>
              <a:rPr lang="en-US" sz="7400" dirty="0">
                <a:latin typeface="Abadi"/>
              </a:rPr>
              <a:t> to 2.</a:t>
            </a:r>
          </a:p>
          <a:p>
            <a:pPr lvl="1" algn="just">
              <a:lnSpc>
                <a:spcPct val="100000"/>
              </a:lnSpc>
              <a:buFont typeface="Wingdings" pitchFamily="2" charset="2"/>
              <a:buChar char="ü"/>
            </a:pPr>
            <a:r>
              <a:rPr lang="en-US" sz="7200" dirty="0">
                <a:latin typeface="Abadi"/>
              </a:rPr>
              <a:t>The training data is divided into validation data, a second set used for training data</a:t>
            </a:r>
          </a:p>
          <a:p>
            <a:pPr lvl="1" algn="just">
              <a:lnSpc>
                <a:spcPct val="100000"/>
              </a:lnSpc>
              <a:buNone/>
            </a:pPr>
            <a:endParaRPr lang="en-US" sz="1700" dirty="0">
              <a:latin typeface="Abadi"/>
            </a:endParaRPr>
          </a:p>
          <a:p>
            <a:pPr marL="457200" indent="-457200" algn="just">
              <a:lnSpc>
                <a:spcPct val="100000"/>
              </a:lnSpc>
              <a:buNone/>
            </a:pPr>
            <a:endParaRPr lang="en-US" sz="2000" b="1" dirty="0">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85456"/>
            <a:ext cx="11117191" cy="4791508"/>
          </a:xfrm>
          <a:prstGeom prst="rect">
            <a:avLst/>
          </a:prstGeom>
        </p:spPr>
        <p:txBody>
          <a:bodyPr>
            <a:normAutofit fontScale="70000" lnSpcReduction="20000"/>
          </a:bodyPr>
          <a:lstStyle/>
          <a:p>
            <a:pPr algn="just">
              <a:lnSpc>
                <a:spcPct val="120000"/>
              </a:lnSpc>
              <a:buFont typeface="Wingdings" panose="05000000000000000000" pitchFamily="2" charset="2"/>
              <a:buChar char="q"/>
            </a:pPr>
            <a:r>
              <a:rPr lang="en-US" sz="2600" dirty="0">
                <a:latin typeface="Abadi"/>
              </a:rPr>
              <a:t>We  find  the   best  Hyperparameter  for  SVM,    Classification   Trees  and  Logistic       Regression and KNN by creating the following objects:</a:t>
            </a:r>
          </a:p>
          <a:p>
            <a:pPr>
              <a:lnSpc>
                <a:spcPct val="120000"/>
              </a:lnSpc>
              <a:buFont typeface="Wingdings" pitchFamily="2" charset="2"/>
              <a:buChar char="§"/>
            </a:pPr>
            <a:r>
              <a:rPr lang="en-US" sz="2600" dirty="0">
                <a:latin typeface="Abadi"/>
              </a:rPr>
              <a:t>a </a:t>
            </a:r>
            <a:r>
              <a:rPr lang="en-US" sz="2600" b="1" dirty="0">
                <a:latin typeface="Abadi"/>
              </a:rPr>
              <a:t>logistic regression </a:t>
            </a:r>
            <a:r>
              <a:rPr lang="en-US" sz="2600" dirty="0">
                <a:latin typeface="Abadi"/>
              </a:rPr>
              <a:t>object and then a </a:t>
            </a:r>
            <a:r>
              <a:rPr lang="en-US" sz="2600" b="1" dirty="0" err="1">
                <a:latin typeface="Abadi"/>
              </a:rPr>
              <a:t>GridSearchCV</a:t>
            </a:r>
            <a:r>
              <a:rPr lang="en-US" sz="2600" b="1" dirty="0">
                <a:latin typeface="Abadi"/>
              </a:rPr>
              <a:t> </a:t>
            </a:r>
            <a:r>
              <a:rPr lang="en-US" sz="2600" dirty="0">
                <a:latin typeface="Abadi"/>
              </a:rPr>
              <a:t>object (</a:t>
            </a:r>
            <a:r>
              <a:rPr lang="en-US" sz="2600" i="1" dirty="0" err="1">
                <a:latin typeface="Abadi"/>
              </a:rPr>
              <a:t>logreg_cv</a:t>
            </a:r>
            <a:r>
              <a:rPr lang="en-US" sz="2600" dirty="0">
                <a:latin typeface="Abadi"/>
              </a:rPr>
              <a:t>) with </a:t>
            </a:r>
            <a:r>
              <a:rPr lang="en-US" sz="2600" dirty="0" err="1">
                <a:latin typeface="Abadi"/>
              </a:rPr>
              <a:t>cv</a:t>
            </a:r>
            <a:r>
              <a:rPr lang="en-US" sz="2600" dirty="0">
                <a:latin typeface="Abadi"/>
              </a:rPr>
              <a:t> = 10.</a:t>
            </a:r>
          </a:p>
          <a:p>
            <a:pPr>
              <a:lnSpc>
                <a:spcPct val="120000"/>
              </a:lnSpc>
              <a:buFont typeface="Wingdings" pitchFamily="2" charset="2"/>
              <a:buChar char="§"/>
            </a:pPr>
            <a:r>
              <a:rPr lang="en-US" sz="2600" dirty="0">
                <a:latin typeface="Abadi"/>
              </a:rPr>
              <a:t>a </a:t>
            </a:r>
            <a:r>
              <a:rPr lang="en-US" sz="2600" b="1" dirty="0">
                <a:latin typeface="Abadi"/>
              </a:rPr>
              <a:t>support vector machine </a:t>
            </a:r>
            <a:r>
              <a:rPr lang="en-US" sz="2600" dirty="0">
                <a:latin typeface="Abadi"/>
              </a:rPr>
              <a:t>object and then a </a:t>
            </a:r>
            <a:r>
              <a:rPr lang="en-US" sz="2600" b="1" dirty="0" err="1">
                <a:latin typeface="Abadi"/>
              </a:rPr>
              <a:t>GridSearchCV</a:t>
            </a:r>
            <a:r>
              <a:rPr lang="en-US" sz="2600" dirty="0">
                <a:latin typeface="Abadi"/>
              </a:rPr>
              <a:t> object (</a:t>
            </a:r>
            <a:r>
              <a:rPr lang="en-US" sz="2600" i="1" dirty="0" err="1">
                <a:latin typeface="Abadi"/>
              </a:rPr>
              <a:t>svm_cv</a:t>
            </a:r>
            <a:r>
              <a:rPr lang="en-US" sz="2600" dirty="0">
                <a:latin typeface="Abadi"/>
              </a:rPr>
              <a:t>) with </a:t>
            </a:r>
            <a:r>
              <a:rPr lang="en-US" sz="2600" dirty="0" err="1">
                <a:latin typeface="Abadi"/>
              </a:rPr>
              <a:t>cv</a:t>
            </a:r>
            <a:r>
              <a:rPr lang="en-US" sz="2600" dirty="0">
                <a:latin typeface="Abadi"/>
              </a:rPr>
              <a:t> =10</a:t>
            </a:r>
          </a:p>
          <a:p>
            <a:pPr>
              <a:lnSpc>
                <a:spcPct val="120000"/>
              </a:lnSpc>
              <a:buFont typeface="Wingdings" pitchFamily="2" charset="2"/>
              <a:buChar char="§"/>
            </a:pPr>
            <a:r>
              <a:rPr lang="en-US" sz="2600" dirty="0">
                <a:latin typeface="Abadi"/>
              </a:rPr>
              <a:t>a </a:t>
            </a:r>
            <a:r>
              <a:rPr lang="en-US" sz="2600" b="1" dirty="0">
                <a:latin typeface="Abadi"/>
              </a:rPr>
              <a:t>decision tree classifier </a:t>
            </a:r>
            <a:r>
              <a:rPr lang="en-US" sz="2600" dirty="0">
                <a:latin typeface="Abadi"/>
              </a:rPr>
              <a:t>object and then a </a:t>
            </a:r>
            <a:r>
              <a:rPr lang="en-US" sz="2600" b="1" dirty="0" err="1">
                <a:latin typeface="Abadi"/>
              </a:rPr>
              <a:t>GridSearchCV</a:t>
            </a:r>
            <a:r>
              <a:rPr lang="en-US" sz="2600" dirty="0">
                <a:latin typeface="Abadi"/>
              </a:rPr>
              <a:t> object (</a:t>
            </a:r>
            <a:r>
              <a:rPr lang="en-US" sz="2600" i="1" dirty="0" err="1">
                <a:latin typeface="Abadi"/>
              </a:rPr>
              <a:t>tree_cv</a:t>
            </a:r>
            <a:r>
              <a:rPr lang="en-US" sz="2600" dirty="0">
                <a:latin typeface="Abadi"/>
              </a:rPr>
              <a:t>) with </a:t>
            </a:r>
            <a:r>
              <a:rPr lang="en-US" sz="2600" dirty="0" err="1">
                <a:latin typeface="Abadi"/>
              </a:rPr>
              <a:t>cv</a:t>
            </a:r>
            <a:r>
              <a:rPr lang="en-US" sz="2600" dirty="0">
                <a:latin typeface="Abadi"/>
              </a:rPr>
              <a:t> = 10</a:t>
            </a:r>
          </a:p>
          <a:p>
            <a:pPr>
              <a:lnSpc>
                <a:spcPct val="120000"/>
              </a:lnSpc>
              <a:buFont typeface="Wingdings" pitchFamily="2" charset="2"/>
              <a:buChar char="§"/>
            </a:pPr>
            <a:r>
              <a:rPr lang="en-US" sz="2600" dirty="0">
                <a:latin typeface="Abadi"/>
              </a:rPr>
              <a:t>a </a:t>
            </a:r>
            <a:r>
              <a:rPr lang="en-US" sz="2600" b="1" dirty="0">
                <a:latin typeface="Abadi"/>
              </a:rPr>
              <a:t>k nearest neighbors </a:t>
            </a:r>
            <a:r>
              <a:rPr lang="en-US" sz="2600" dirty="0">
                <a:latin typeface="Abadi"/>
              </a:rPr>
              <a:t>object and then a </a:t>
            </a:r>
            <a:r>
              <a:rPr lang="en-US" sz="2600" b="1" dirty="0" err="1">
                <a:latin typeface="Abadi"/>
              </a:rPr>
              <a:t>GridSearchCV</a:t>
            </a:r>
            <a:r>
              <a:rPr lang="en-US" sz="2600" dirty="0">
                <a:latin typeface="Abadi"/>
              </a:rPr>
              <a:t> object (</a:t>
            </a:r>
            <a:r>
              <a:rPr lang="en-US" sz="2600" i="1" dirty="0" err="1">
                <a:latin typeface="Abadi"/>
              </a:rPr>
              <a:t>knn_cv</a:t>
            </a:r>
            <a:r>
              <a:rPr lang="en-US" sz="2600" dirty="0">
                <a:latin typeface="Abadi"/>
              </a:rPr>
              <a:t>) with </a:t>
            </a:r>
            <a:r>
              <a:rPr lang="en-US" sz="2600" dirty="0" err="1">
                <a:latin typeface="Abadi"/>
              </a:rPr>
              <a:t>cv</a:t>
            </a:r>
            <a:r>
              <a:rPr lang="en-US" sz="2600" dirty="0">
                <a:latin typeface="Abadi"/>
              </a:rPr>
              <a:t> = 10.</a:t>
            </a:r>
          </a:p>
          <a:p>
            <a:pPr>
              <a:lnSpc>
                <a:spcPct val="120000"/>
              </a:lnSpc>
              <a:buNone/>
            </a:pPr>
            <a:endParaRPr lang="en-US" sz="2600" dirty="0">
              <a:latin typeface="Abadi"/>
            </a:endParaRPr>
          </a:p>
          <a:p>
            <a:pPr algn="just">
              <a:lnSpc>
                <a:spcPct val="100000"/>
              </a:lnSpc>
              <a:buFont typeface="Wingdings" panose="05000000000000000000" pitchFamily="2" charset="2"/>
              <a:buChar char="q"/>
            </a:pPr>
            <a:r>
              <a:rPr lang="en-US" sz="2600" dirty="0">
                <a:latin typeface="Abadi"/>
              </a:rPr>
              <a:t>We</a:t>
            </a:r>
            <a:r>
              <a:rPr lang="en-US" sz="2600" b="1" dirty="0">
                <a:latin typeface="Abadi"/>
              </a:rPr>
              <a:t>  </a:t>
            </a:r>
            <a:r>
              <a:rPr lang="en-US" sz="2600" dirty="0">
                <a:latin typeface="Abadi"/>
              </a:rPr>
              <a:t>calculate   the   accuracy  on  the  test  data,  using  the  method  “score”   for each method  (logistic regression,   classification tree,   SVM,  KNN), in order to  find   the  method  that performs best</a:t>
            </a:r>
          </a:p>
          <a:p>
            <a:pPr marL="457200" indent="-457200" algn="just">
              <a:lnSpc>
                <a:spcPct val="100000"/>
              </a:lnSpc>
              <a:buNone/>
            </a:pPr>
            <a:endParaRPr lang="en-US" sz="1200" dirty="0">
              <a:solidFill>
                <a:schemeClr val="accent3">
                  <a:lumMod val="25000"/>
                </a:schemeClr>
              </a:solidFill>
              <a:latin typeface="Abadi" panose="020B0604020104020204" pitchFamily="34" charset="0"/>
            </a:endParaRPr>
          </a:p>
          <a:p>
            <a:pPr marL="457200" indent="-457200" algn="just">
              <a:lnSpc>
                <a:spcPct val="100000"/>
              </a:lnSpc>
              <a:buNone/>
            </a:pPr>
            <a:endParaRPr lang="en-US" sz="1200" dirty="0">
              <a:solidFill>
                <a:schemeClr val="accent3">
                  <a:lumMod val="25000"/>
                </a:schemeClr>
              </a:solidFill>
              <a:latin typeface="Abadi" panose="020B0604020104020204" pitchFamily="34" charset="0"/>
            </a:endParaRPr>
          </a:p>
          <a:p>
            <a:pPr marL="457200" indent="-457200" algn="just">
              <a:lnSpc>
                <a:spcPct val="100000"/>
              </a:lnSpc>
              <a:buNone/>
            </a:pPr>
            <a:r>
              <a:rPr lang="en-US" sz="2600" dirty="0">
                <a:solidFill>
                  <a:schemeClr val="accent3">
                    <a:lumMod val="25000"/>
                  </a:schemeClr>
                </a:solidFill>
                <a:latin typeface="Abadi" panose="020B0604020104020204" pitchFamily="34" charset="0"/>
              </a:rPr>
              <a:t>Add the </a:t>
            </a:r>
            <a:r>
              <a:rPr lang="en-US" sz="2600" dirty="0" err="1">
                <a:solidFill>
                  <a:schemeClr val="accent3">
                    <a:lumMod val="25000"/>
                  </a:schemeClr>
                </a:solidFill>
                <a:latin typeface="Abadi" panose="020B0604020104020204" pitchFamily="34" charset="0"/>
              </a:rPr>
              <a:t>GitHub</a:t>
            </a:r>
            <a:r>
              <a:rPr lang="en-US" sz="2600" dirty="0">
                <a:solidFill>
                  <a:schemeClr val="accent3">
                    <a:lumMod val="25000"/>
                  </a:schemeClr>
                </a:solidFill>
                <a:latin typeface="Abadi" panose="020B0604020104020204" pitchFamily="34" charset="0"/>
              </a:rPr>
              <a:t> URL of your completed predictive analysis lab: </a:t>
            </a:r>
            <a:r>
              <a:rPr lang="en-US" sz="2600" dirty="0">
                <a:solidFill>
                  <a:schemeClr val="accent3">
                    <a:lumMod val="25000"/>
                  </a:schemeClr>
                </a:solidFill>
                <a:latin typeface="Abadi" panose="020B0604020104020204" pitchFamily="34" charset="0"/>
                <a:hlinkClick r:id="rId3"/>
              </a:rPr>
              <a:t>https://github.com/LeftyN/Nikolopoulos-Lefteris-/blob/5edbb72cda5348ba69096371461a758c46c83206/8.%20Space%20X%20Machine%20Learning%20Prediction.ipynb</a:t>
            </a:r>
            <a:endParaRPr lang="en-US" sz="2600" dirty="0">
              <a:solidFill>
                <a:schemeClr val="accent3">
                  <a:lumMod val="25000"/>
                </a:schemeClr>
              </a:solidFill>
              <a:latin typeface="Abadi" panose="020B0604020104020204" pitchFamily="34" charset="0"/>
            </a:endParaRPr>
          </a:p>
          <a:p>
            <a:pPr marL="457200" indent="-457200" algn="just">
              <a:lnSpc>
                <a:spcPct val="100000"/>
              </a:lnSpc>
              <a:buNone/>
            </a:pPr>
            <a:endParaRPr lang="en-US" sz="2000" b="1" dirty="0">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7 - Τίτλος"/>
          <p:cNvSpPr>
            <a:spLocks noGrp="1"/>
          </p:cNvSpPr>
          <p:nvPr>
            <p:ph type="title"/>
          </p:nvPr>
        </p:nvSpPr>
        <p:spPr>
          <a:xfrm>
            <a:off x="838200" y="1690687"/>
            <a:ext cx="10515600" cy="2241233"/>
          </a:xfrm>
        </p:spPr>
        <p:txBody>
          <a:bodyPr/>
          <a:lstStyle/>
          <a:p>
            <a:pPr lvl="1" algn="l" rtl="0">
              <a:spcBef>
                <a:spcPct val="0"/>
              </a:spcBef>
            </a:pPr>
            <a:r>
              <a:rPr lang="en-US" sz="1600" dirty="0">
                <a:latin typeface="Abadi"/>
              </a:rPr>
              <a:t>. </a:t>
            </a:r>
            <a:br>
              <a:rPr kumimoji="0" lang="en-US" b="0" i="0" u="none" strike="noStrike" kern="1200" cap="none" spc="0" normalizeH="0" baseline="0" noProof="0" dirty="0">
                <a:ln>
                  <a:noFill/>
                </a:ln>
                <a:solidFill>
                  <a:schemeClr val="tx1"/>
                </a:solidFill>
                <a:effectLst/>
                <a:uLnTx/>
                <a:uFillTx/>
                <a:latin typeface="Abadi"/>
              </a:rPr>
            </a:br>
            <a:endParaRPr lang="el-GR"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19</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p>
        </p:txBody>
      </p:sp>
      <p:sp>
        <p:nvSpPr>
          <p:cNvPr id="5" name="Content Placeholder 4">
            <a:extLst>
              <a:ext uri="{FF2B5EF4-FFF2-40B4-BE49-F238E27FC236}">
                <a16:creationId xmlns:a16="http://schemas.microsoft.com/office/drawing/2014/main" id="{1B07C49E-AFFC-EC46-8930-E4D428F5F943}"/>
              </a:ext>
            </a:extLst>
          </p:cNvPr>
          <p:cNvSpPr txBox="1">
            <a:spLocks/>
          </p:cNvSpPr>
          <p:nvPr/>
        </p:nvSpPr>
        <p:spPr>
          <a:xfrm>
            <a:off x="942371" y="3538805"/>
            <a:ext cx="10515601" cy="2224686"/>
          </a:xfrm>
          <a:prstGeom prst="rect">
            <a:avLst/>
          </a:prstGeom>
        </p:spPr>
        <p:txBody>
          <a:bodyPr>
            <a:noAutofit/>
          </a:bodyPr>
          <a:lstStyle/>
          <a:p>
            <a:pPr marL="685800" lvl="1" indent="-228600">
              <a:lnSpc>
                <a:spcPct val="150000"/>
              </a:lnSpc>
              <a:spcBef>
                <a:spcPts val="1000"/>
              </a:spcBef>
              <a:buFont typeface="Arial" pitchFamily="34" charset="0"/>
              <a:buChar char="•"/>
            </a:pPr>
            <a:endParaRPr kumimoji="0" lang="en-US" b="0" i="0" u="none" strike="noStrike" kern="1200" cap="none" spc="0" normalizeH="0" baseline="0" noProof="0" dirty="0">
              <a:ln>
                <a:noFill/>
              </a:ln>
              <a:solidFill>
                <a:schemeClr val="tx1"/>
              </a:solidFill>
              <a:effectLst/>
              <a:uLnTx/>
              <a:uFillTx/>
              <a:latin typeface="Abadi"/>
            </a:endParaRPr>
          </a:p>
        </p:txBody>
      </p:sp>
      <p:sp>
        <p:nvSpPr>
          <p:cNvPr id="6" name="5 - Ορθογώνιο"/>
          <p:cNvSpPr/>
          <p:nvPr/>
        </p:nvSpPr>
        <p:spPr>
          <a:xfrm>
            <a:off x="770011" y="4286163"/>
            <a:ext cx="10515600"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 </a:t>
            </a:r>
            <a:endParaRPr lang="el-GR" dirty="0"/>
          </a:p>
        </p:txBody>
      </p:sp>
      <p:sp>
        <p:nvSpPr>
          <p:cNvPr id="7"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buFont typeface="Wingdings" pitchFamily="2" charset="2"/>
              <a:buChar char="§"/>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21</a:t>
            </a:fld>
            <a:endParaRPr lang="en-US"/>
          </a:p>
        </p:txBody>
      </p:sp>
      <p:pic>
        <p:nvPicPr>
          <p:cNvPr id="10" name="9 - Θέση περιεχομένου" descr="Στιγμιότυπο οθόνης (171).png"/>
          <p:cNvPicPr>
            <a:picLocks noGrp="1" noChangeAspect="1"/>
          </p:cNvPicPr>
          <p:nvPr>
            <p:ph sz="half" idx="4294967295"/>
          </p:nvPr>
        </p:nvPicPr>
        <p:blipFill>
          <a:blip r:embed="rId4"/>
          <a:stretch>
            <a:fillRect/>
          </a:stretch>
        </p:blipFill>
        <p:spPr>
          <a:xfrm>
            <a:off x="1039952" y="1661161"/>
            <a:ext cx="6442888" cy="4364412"/>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13" name="11 - Τίτλος"/>
          <p:cNvSpPr txBox="1">
            <a:spLocks/>
          </p:cNvSpPr>
          <p:nvPr/>
        </p:nvSpPr>
        <p:spPr>
          <a:xfrm>
            <a:off x="7711439" y="1920239"/>
            <a:ext cx="3574171" cy="3901441"/>
          </a:xfrm>
          <a:prstGeom prst="rect">
            <a:avLst/>
          </a:prstGeom>
        </p:spPr>
        <p:txBody>
          <a:bodyPr/>
          <a:lstStyle/>
          <a:p>
            <a:pPr lvl="0" algn="just">
              <a:lnSpc>
                <a:spcPct val="150000"/>
              </a:lnSpc>
              <a:spcBef>
                <a:spcPct val="0"/>
              </a:spcBef>
            </a:pPr>
            <a:r>
              <a:rPr lang="en-US" sz="2000" b="1" dirty="0">
                <a:latin typeface="Abadi"/>
              </a:rPr>
              <a:t>The success (class 1) or the failure (class 0) of a launch outcome in correlation with  the launch sites and  the flight number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06213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22</a:t>
            </a:fld>
            <a:endParaRPr lang="en-US"/>
          </a:p>
        </p:txBody>
      </p:sp>
      <p:pic>
        <p:nvPicPr>
          <p:cNvPr id="10" name="9 - Θέση περιεχομένου" descr="Στιγμιότυπο οθόνης (171).png"/>
          <p:cNvPicPr>
            <a:picLocks noGrp="1" noChangeAspect="1"/>
          </p:cNvPicPr>
          <p:nvPr>
            <p:ph sz="half" idx="4294967295"/>
          </p:nvPr>
        </p:nvPicPr>
        <p:blipFill>
          <a:blip r:embed="rId4"/>
          <a:stretch>
            <a:fillRect/>
          </a:stretch>
        </p:blipFill>
        <p:spPr>
          <a:xfrm>
            <a:off x="1039952" y="1645921"/>
            <a:ext cx="6366688" cy="4379652"/>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13" name="11 - Τίτλος"/>
          <p:cNvSpPr txBox="1">
            <a:spLocks/>
          </p:cNvSpPr>
          <p:nvPr/>
        </p:nvSpPr>
        <p:spPr>
          <a:xfrm>
            <a:off x="7726679" y="1463041"/>
            <a:ext cx="3425369" cy="4358640"/>
          </a:xfrm>
          <a:prstGeom prst="rect">
            <a:avLst/>
          </a:prstGeom>
        </p:spPr>
        <p:txBody>
          <a:bodyPr/>
          <a:lstStyle/>
          <a:p>
            <a:pPr lvl="0" algn="just">
              <a:lnSpc>
                <a:spcPct val="150000"/>
              </a:lnSpc>
              <a:spcBef>
                <a:spcPct val="0"/>
              </a:spcBef>
            </a:pPr>
            <a:r>
              <a:rPr lang="en-US" sz="2000" b="1" dirty="0">
                <a:latin typeface="Abadi"/>
              </a:rPr>
              <a:t>It can be noticed that the launch success rate (class 1) of all launch sites gets higher as the flight number of rockets increases. The launch site with the higher success rate is KSC LC 39A</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0621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23</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036320" y="1722119"/>
            <a:ext cx="6385560" cy="4303453"/>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3" name="11 - Τίτλος"/>
          <p:cNvSpPr txBox="1">
            <a:spLocks/>
          </p:cNvSpPr>
          <p:nvPr/>
        </p:nvSpPr>
        <p:spPr>
          <a:xfrm>
            <a:off x="7589520" y="1920238"/>
            <a:ext cx="3352800" cy="3855721"/>
          </a:xfrm>
          <a:prstGeom prst="rect">
            <a:avLst/>
          </a:prstGeom>
        </p:spPr>
        <p:txBody>
          <a:bodyPr/>
          <a:lstStyle/>
          <a:p>
            <a:pPr lvl="0" algn="just">
              <a:lnSpc>
                <a:spcPct val="150000"/>
              </a:lnSpc>
              <a:spcBef>
                <a:spcPct val="0"/>
              </a:spcBef>
            </a:pPr>
            <a:r>
              <a:rPr lang="en-US" sz="2000" b="1" dirty="0">
                <a:latin typeface="Abadi"/>
              </a:rPr>
              <a:t>The success (class 1) or the failure (class 0) of a launch outcome in correlation with the launch sites and the payload mass</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06213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24</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036320" y="1539239"/>
            <a:ext cx="6385560" cy="4486333"/>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13" name="11 - Τίτλος"/>
          <p:cNvSpPr txBox="1">
            <a:spLocks/>
          </p:cNvSpPr>
          <p:nvPr/>
        </p:nvSpPr>
        <p:spPr>
          <a:xfrm>
            <a:off x="7589520" y="1691148"/>
            <a:ext cx="3352800" cy="4334424"/>
          </a:xfrm>
          <a:prstGeom prst="rect">
            <a:avLst/>
          </a:prstGeom>
        </p:spPr>
        <p:txBody>
          <a:bodyPr/>
          <a:lstStyle/>
          <a:p>
            <a:pPr lvl="0" algn="just">
              <a:spcBef>
                <a:spcPct val="0"/>
              </a:spcBef>
            </a:pPr>
            <a:r>
              <a:rPr lang="en-US" sz="2000" b="1" dirty="0">
                <a:latin typeface="Abadi"/>
              </a:rPr>
              <a:t>It can be noticed that rockets, which have been launched from KSC LC 39A launch site, perform the highest success rate at 100%, provided the pay load mass is equal or less than 5,000 kg.</a:t>
            </a:r>
          </a:p>
          <a:p>
            <a:pPr lvl="0" algn="just">
              <a:spcBef>
                <a:spcPct val="0"/>
              </a:spcBef>
            </a:pPr>
            <a:endParaRPr lang="en-US" sz="800" b="1" dirty="0">
              <a:latin typeface="Abadi"/>
            </a:endParaRPr>
          </a:p>
          <a:p>
            <a:pPr lvl="0" algn="just">
              <a:spcBef>
                <a:spcPct val="0"/>
              </a:spcBef>
            </a:pPr>
            <a:r>
              <a:rPr lang="en-US" sz="2000" b="1" dirty="0">
                <a:latin typeface="Abadi"/>
              </a:rPr>
              <a:t>In general, payload mass seems that is not a determining factor for the launch outcome in correlation with the launch sites.</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06213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25</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316560" y="1539239"/>
            <a:ext cx="5825079" cy="4486333"/>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3" name="11 - Τίτλος"/>
          <p:cNvSpPr txBox="1">
            <a:spLocks/>
          </p:cNvSpPr>
          <p:nvPr/>
        </p:nvSpPr>
        <p:spPr>
          <a:xfrm>
            <a:off x="7589520" y="1539239"/>
            <a:ext cx="3352800" cy="4236720"/>
          </a:xfrm>
          <a:prstGeom prst="rect">
            <a:avLst/>
          </a:prstGeom>
        </p:spPr>
        <p:txBody>
          <a:bodyPr/>
          <a:lstStyle/>
          <a:p>
            <a:pPr lvl="0" algn="just">
              <a:lnSpc>
                <a:spcPct val="150000"/>
              </a:lnSpc>
              <a:spcBef>
                <a:spcPct val="0"/>
              </a:spcBef>
            </a:pPr>
            <a:r>
              <a:rPr lang="en-US" sz="2000" b="1" dirty="0">
                <a:latin typeface="Abadi"/>
              </a:rPr>
              <a:t>The success rate of launch outcome in correlation with the type of orbits that rockets have carried out.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06213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26</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1316560" y="1539239"/>
            <a:ext cx="5825079" cy="4486333"/>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3" name="11 - Τίτλος"/>
          <p:cNvSpPr txBox="1">
            <a:spLocks/>
          </p:cNvSpPr>
          <p:nvPr/>
        </p:nvSpPr>
        <p:spPr>
          <a:xfrm>
            <a:off x="7589520" y="1357744"/>
            <a:ext cx="3352800" cy="4667827"/>
          </a:xfrm>
          <a:prstGeom prst="rect">
            <a:avLst/>
          </a:prstGeom>
        </p:spPr>
        <p:txBody>
          <a:bodyPr/>
          <a:lstStyle/>
          <a:p>
            <a:pPr lvl="0" algn="just">
              <a:lnSpc>
                <a:spcPct val="150000"/>
              </a:lnSpc>
              <a:spcBef>
                <a:spcPct val="0"/>
              </a:spcBef>
            </a:pPr>
            <a:r>
              <a:rPr lang="en-US" sz="2000" b="1" dirty="0">
                <a:latin typeface="Abadi"/>
              </a:rPr>
              <a:t>It can be noticed that rockets that have created certain type of orbits like ES-L1, GEO, HEO, SSO, the rate of successful launch outcome is 100%. To the contrary, rockets that have created SO orbit, the success rate is 0%.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06213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27</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838200" y="1620982"/>
            <a:ext cx="6421582" cy="4404591"/>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870365"/>
            <a:ext cx="3790302" cy="3616036"/>
          </a:xfrm>
          <a:prstGeom prst="rect">
            <a:avLst/>
          </a:prstGeom>
        </p:spPr>
        <p:txBody>
          <a:bodyPr/>
          <a:lstStyle/>
          <a:p>
            <a:pPr lvl="0" algn="just">
              <a:lnSpc>
                <a:spcPct val="200000"/>
              </a:lnSpc>
              <a:spcBef>
                <a:spcPct val="0"/>
              </a:spcBef>
            </a:pPr>
            <a:r>
              <a:rPr lang="en-US" sz="2000" b="1" dirty="0">
                <a:latin typeface="Abadi"/>
              </a:rPr>
              <a:t>The success (class 1) or the failure (class 0) of a launch outcome in correlation with the orbit type that a rocket have made and the flight number</a:t>
            </a:r>
            <a:endParaRPr lang="el-GR" sz="2000" b="1" dirty="0"/>
          </a:p>
        </p:txBody>
      </p:sp>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28</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838200" y="1620982"/>
            <a:ext cx="6421582" cy="4404591"/>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789471"/>
            <a:ext cx="3790302" cy="4053234"/>
          </a:xfrm>
          <a:prstGeom prst="rect">
            <a:avLst/>
          </a:prstGeom>
        </p:spPr>
        <p:txBody>
          <a:bodyPr/>
          <a:lstStyle/>
          <a:p>
            <a:pPr lvl="0" algn="just">
              <a:lnSpc>
                <a:spcPct val="150000"/>
              </a:lnSpc>
              <a:spcBef>
                <a:spcPct val="0"/>
              </a:spcBef>
            </a:pPr>
            <a:r>
              <a:rPr lang="en-US" sz="2000" b="1" dirty="0">
                <a:latin typeface="Abadi"/>
              </a:rPr>
              <a:t>It can be noticed that the launch success rate (class=1) increases for all types of orbit that rockets have created as the flight number increases, and especially, that happens for rockets with VLEO and ISS orbits.   </a:t>
            </a:r>
            <a:endParaRPr lang="el-GR" sz="2000" b="1" dirty="0"/>
          </a:p>
        </p:txBody>
      </p:sp>
    </p:spTree>
    <p:extLst>
      <p:ext uri="{BB962C8B-B14F-4D97-AF65-F5344CB8AC3E}">
        <p14:creationId xmlns:p14="http://schemas.microsoft.com/office/powerpoint/2010/main" val="321008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29</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838200" y="1690255"/>
            <a:ext cx="6421582" cy="4152449"/>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690255"/>
            <a:ext cx="3790302" cy="4152450"/>
          </a:xfrm>
          <a:prstGeom prst="rect">
            <a:avLst/>
          </a:prstGeom>
        </p:spPr>
        <p:txBody>
          <a:bodyPr/>
          <a:lstStyle/>
          <a:p>
            <a:pPr lvl="0" algn="just">
              <a:lnSpc>
                <a:spcPct val="200000"/>
              </a:lnSpc>
              <a:spcBef>
                <a:spcPct val="0"/>
              </a:spcBef>
            </a:pPr>
            <a:r>
              <a:rPr lang="en-US" sz="2000" b="1" dirty="0">
                <a:latin typeface="Abadi"/>
              </a:rPr>
              <a:t>The success (class 1) or the failure (class 0) of a launch outcome in correlation with the orbit type that a rocket have made and the pay load mass.</a:t>
            </a:r>
            <a:endParaRPr lang="el-GR" sz="2000" b="1" dirty="0"/>
          </a:p>
        </p:txBody>
      </p:sp>
    </p:spTree>
    <p:extLst>
      <p:ext uri="{BB962C8B-B14F-4D97-AF65-F5344CB8AC3E}">
        <p14:creationId xmlns:p14="http://schemas.microsoft.com/office/powerpoint/2010/main" val="32100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593273"/>
            <a:ext cx="10687960" cy="463311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dirty="0">
                <a:solidFill>
                  <a:schemeClr val="accent3">
                    <a:lumMod val="25000"/>
                  </a:schemeClr>
                </a:solidFill>
                <a:latin typeface="Abadi"/>
              </a:rPr>
              <a:t>Methodology Summary </a:t>
            </a:r>
          </a:p>
          <a:p>
            <a:pPr>
              <a:lnSpc>
                <a:spcPct val="100000"/>
              </a:lnSpc>
              <a:spcBef>
                <a:spcPts val="1400"/>
              </a:spcBef>
              <a:buFont typeface="Wingdings" pitchFamily="2" charset="2"/>
              <a:buChar char="§"/>
            </a:pPr>
            <a:r>
              <a:rPr lang="en-US" sz="2000" dirty="0">
                <a:solidFill>
                  <a:schemeClr val="accent3">
                    <a:lumMod val="25000"/>
                  </a:schemeClr>
                </a:solidFill>
                <a:latin typeface="Abadi"/>
              </a:rPr>
              <a:t>Collecting data via Space X REST API.  </a:t>
            </a:r>
          </a:p>
          <a:p>
            <a:pPr>
              <a:lnSpc>
                <a:spcPct val="100000"/>
              </a:lnSpc>
              <a:spcBef>
                <a:spcPts val="1400"/>
              </a:spcBef>
              <a:buFont typeface="Wingdings" pitchFamily="2" charset="2"/>
              <a:buChar char="§"/>
            </a:pPr>
            <a:r>
              <a:rPr lang="en-US" sz="2000" dirty="0">
                <a:solidFill>
                  <a:schemeClr val="accent3">
                    <a:lumMod val="25000"/>
                  </a:schemeClr>
                </a:solidFill>
                <a:latin typeface="Abadi"/>
              </a:rPr>
              <a:t>Collecting data from Wikipedia using the method of web scraping </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Data wrangling in order to transform raw data into a more processed shape.</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Analyzing data (Exploratory Data Analysis) by using both SQL and Pandas, </a:t>
            </a:r>
            <a:r>
              <a:rPr lang="en-US" sz="2000" dirty="0" err="1">
                <a:solidFill>
                  <a:schemeClr val="accent3">
                    <a:lumMod val="25000"/>
                  </a:schemeClr>
                </a:solidFill>
                <a:latin typeface="Abadi"/>
              </a:rPr>
              <a:t>Matplotlib</a:t>
            </a:r>
            <a:r>
              <a:rPr lang="en-US" sz="2000" dirty="0">
                <a:solidFill>
                  <a:schemeClr val="accent3">
                    <a:lumMod val="25000"/>
                  </a:schemeClr>
                </a:solidFill>
                <a:latin typeface="Abadi"/>
              </a:rPr>
              <a:t> for visualization </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in order to create Interactive Visual Analytics and Dashboard so that users can find visual patterns faster and more effectively.</a:t>
            </a:r>
          </a:p>
          <a:p>
            <a:pPr algn="just">
              <a:lnSpc>
                <a:spcPct val="100000"/>
              </a:lnSpc>
              <a:spcBef>
                <a:spcPts val="1400"/>
              </a:spcBef>
              <a:buFont typeface="Wingdings" pitchFamily="2" charset="2"/>
              <a:buChar char="§"/>
            </a:pPr>
            <a:r>
              <a:rPr lang="en-US" sz="2000" dirty="0">
                <a:solidFill>
                  <a:schemeClr val="accent3">
                    <a:lumMod val="25000"/>
                  </a:schemeClr>
                </a:solidFill>
                <a:latin typeface="Abadi"/>
              </a:rPr>
              <a:t>The employment of Predictive Analysis in order to build a machine learning pipeline and predict if the first stage of the Falcon 9 lands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30</a:t>
            </a:fld>
            <a:endParaRPr lang="en-US"/>
          </a:p>
        </p:txBody>
      </p:sp>
      <p:pic>
        <p:nvPicPr>
          <p:cNvPr id="11" name="10 - Θέση περιεχομένου" descr="Στιγμιότυπο οθόνης (173).png"/>
          <p:cNvPicPr>
            <a:picLocks noGrp="1" noChangeAspect="1"/>
          </p:cNvPicPr>
          <p:nvPr>
            <p:ph sz="half" idx="4294967295"/>
          </p:nvPr>
        </p:nvPicPr>
        <p:blipFill>
          <a:blip r:embed="rId4"/>
          <a:stretch>
            <a:fillRect/>
          </a:stretch>
        </p:blipFill>
        <p:spPr>
          <a:xfrm>
            <a:off x="838200" y="1593272"/>
            <a:ext cx="6421582" cy="4249433"/>
          </a:xfrm>
          <a:prstGeom prst="rect">
            <a:avLst/>
          </a:prstGeom>
        </p:spPr>
      </p:pic>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13" name="11 - Τίτλος"/>
          <p:cNvSpPr txBox="1">
            <a:spLocks/>
          </p:cNvSpPr>
          <p:nvPr/>
        </p:nvSpPr>
        <p:spPr>
          <a:xfrm>
            <a:off x="838200" y="2073721"/>
            <a:ext cx="4968239" cy="967103"/>
          </a:xfrm>
          <a:prstGeom prst="rect">
            <a:avLst/>
          </a:prstGeom>
        </p:spPr>
        <p:txBody>
          <a:bodyPr/>
          <a:lstStyle/>
          <a:p>
            <a:pPr lvl="0" algn="ctr">
              <a:lnSpc>
                <a:spcPct val="90000"/>
              </a:lnSpc>
              <a:spcBef>
                <a:spcPct val="0"/>
              </a:spcBef>
            </a:pPr>
            <a:endParaRPr kumimoji="0" lang="el-GR" sz="1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11 - Τίτλος"/>
          <p:cNvSpPr txBox="1">
            <a:spLocks/>
          </p:cNvSpPr>
          <p:nvPr/>
        </p:nvSpPr>
        <p:spPr>
          <a:xfrm>
            <a:off x="7495309" y="1593272"/>
            <a:ext cx="3790302" cy="4249433"/>
          </a:xfrm>
          <a:prstGeom prst="rect">
            <a:avLst/>
          </a:prstGeom>
        </p:spPr>
        <p:txBody>
          <a:bodyPr/>
          <a:lstStyle/>
          <a:p>
            <a:pPr lvl="0" algn="just">
              <a:spcBef>
                <a:spcPct val="0"/>
              </a:spcBef>
            </a:pPr>
            <a:r>
              <a:rPr lang="en-US" sz="2000" b="1" dirty="0">
                <a:latin typeface="Abadi"/>
              </a:rPr>
              <a:t>It can be noticed that the launch success rate (class=1) is 100% when rockets have created SSO orbit and the pay load mass is equal or less than 4,000 kg. </a:t>
            </a:r>
          </a:p>
          <a:p>
            <a:pPr lvl="0" algn="just">
              <a:spcBef>
                <a:spcPct val="0"/>
              </a:spcBef>
            </a:pPr>
            <a:endParaRPr lang="en-US" sz="2000" b="1" dirty="0">
              <a:latin typeface="Abadi"/>
            </a:endParaRPr>
          </a:p>
          <a:p>
            <a:pPr lvl="0" algn="just">
              <a:spcBef>
                <a:spcPct val="0"/>
              </a:spcBef>
            </a:pPr>
            <a:r>
              <a:rPr lang="en-US" sz="2000" b="1" dirty="0">
                <a:latin typeface="Abadi"/>
              </a:rPr>
              <a:t>However, pay load mass seems to be a non-determining factor for the launch outcome in correlation with the type of orbit.</a:t>
            </a:r>
            <a:endParaRPr lang="el-GR" sz="2000" b="1" dirty="0"/>
          </a:p>
        </p:txBody>
      </p:sp>
    </p:spTree>
    <p:extLst>
      <p:ext uri="{BB962C8B-B14F-4D97-AF65-F5344CB8AC3E}">
        <p14:creationId xmlns:p14="http://schemas.microsoft.com/office/powerpoint/2010/main" val="3210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11 - Τίτλος"/>
          <p:cNvSpPr txBox="1">
            <a:spLocks/>
          </p:cNvSpPr>
          <p:nvPr/>
        </p:nvSpPr>
        <p:spPr>
          <a:xfrm>
            <a:off x="7620000" y="2385601"/>
            <a:ext cx="3380510" cy="2518908"/>
          </a:xfrm>
          <a:prstGeom prst="rect">
            <a:avLst/>
          </a:prstGeom>
        </p:spPr>
        <p:txBody>
          <a:bodyPr/>
          <a:lstStyle/>
          <a:p>
            <a:pPr lvl="0" algn="ctr">
              <a:lnSpc>
                <a:spcPct val="200000"/>
              </a:lnSpc>
              <a:spcBef>
                <a:spcPct val="0"/>
              </a:spcBef>
            </a:pPr>
            <a:r>
              <a:rPr lang="en-US" sz="2000" b="1" dirty="0">
                <a:latin typeface="Abadi"/>
              </a:rPr>
              <a:t>The yearly average launch success rate of space X rockets</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10 - Θέση περιεχομένου" descr="Στιγμιότυπο οθόνης (173).png"/>
          <p:cNvPicPr>
            <a:picLocks noChangeAspect="1"/>
          </p:cNvPicPr>
          <p:nvPr/>
        </p:nvPicPr>
        <p:blipFill>
          <a:blip r:embed="rId4"/>
          <a:stretch>
            <a:fillRect/>
          </a:stretch>
        </p:blipFill>
        <p:spPr>
          <a:xfrm>
            <a:off x="1213357" y="1593273"/>
            <a:ext cx="6010405" cy="443230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32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11 - Τίτλος"/>
          <p:cNvSpPr txBox="1">
            <a:spLocks/>
          </p:cNvSpPr>
          <p:nvPr/>
        </p:nvSpPr>
        <p:spPr>
          <a:xfrm>
            <a:off x="7633854" y="1620983"/>
            <a:ext cx="3366655" cy="4404590"/>
          </a:xfrm>
          <a:prstGeom prst="rect">
            <a:avLst/>
          </a:prstGeom>
        </p:spPr>
        <p:txBody>
          <a:bodyPr/>
          <a:lstStyle/>
          <a:p>
            <a:pPr lvl="0" algn="just">
              <a:lnSpc>
                <a:spcPct val="150000"/>
              </a:lnSpc>
              <a:spcBef>
                <a:spcPct val="0"/>
              </a:spcBef>
            </a:pPr>
            <a:r>
              <a:rPr lang="en-US" sz="2000" b="1" dirty="0">
                <a:latin typeface="Abadi"/>
              </a:rPr>
              <a:t>According to the plot, the average launch success rate increases at 80% in 2017, over the period from 2013 to 2017. In 2018, the average success rate falls at 60%</a:t>
            </a:r>
            <a:r>
              <a:rPr lang="el-GR" sz="2000" b="1" dirty="0">
                <a:latin typeface="Abadi"/>
              </a:rPr>
              <a:t>.</a:t>
            </a:r>
            <a:r>
              <a:rPr lang="en-US" sz="2000" b="1" dirty="0">
                <a:latin typeface="Abadi"/>
              </a:rPr>
              <a:t> Lastly, the average success rate peaks at 90% in 2019. </a:t>
            </a:r>
            <a:endParaRPr kumimoji="0" lang="el-GR" sz="2000" b="1" i="0" u="none" strike="noStrike" kern="1200" cap="none" spc="0" normalizeH="0" baseline="0" noProof="0" dirty="0">
              <a:ln>
                <a:noFill/>
              </a:ln>
              <a:solidFill>
                <a:schemeClr val="tx1"/>
              </a:solidFill>
              <a:effectLst/>
              <a:uLnTx/>
              <a:uFillTx/>
              <a:latin typeface="+mj-lt"/>
              <a:ea typeface="+mj-ea"/>
              <a:cs typeface="+mj-cs"/>
            </a:endParaRPr>
          </a:p>
        </p:txBody>
      </p:sp>
      <p:pic>
        <p:nvPicPr>
          <p:cNvPr id="14" name="10 - Θέση περιεχομένου" descr="Στιγμιότυπο οθόνης (173).png"/>
          <p:cNvPicPr>
            <a:picLocks noChangeAspect="1"/>
          </p:cNvPicPr>
          <p:nvPr/>
        </p:nvPicPr>
        <p:blipFill>
          <a:blip r:embed="rId4"/>
          <a:stretch>
            <a:fillRect/>
          </a:stretch>
        </p:blipFill>
        <p:spPr>
          <a:xfrm>
            <a:off x="1213357" y="1620982"/>
            <a:ext cx="6010405" cy="440459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187335" y="2043545"/>
            <a:ext cx="9159240" cy="594360"/>
          </a:xfr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01040" y="1586345"/>
            <a:ext cx="10454640"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lang="en-US" sz="2000" b="1" dirty="0">
                <a:solidFill>
                  <a:schemeClr val="accent3">
                    <a:lumMod val="25000"/>
                  </a:schemeClr>
                </a:solidFill>
                <a:latin typeface="Abadi"/>
              </a:rPr>
              <a:t>  </a:t>
            </a: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The names of the unique launch sites in the space mission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9 - Θέση περιεχομένου" descr="Στιγμιότυπο οθόνης (171).png"/>
          <p:cNvPicPr>
            <a:picLocks noGrp="1" noChangeAspect="1"/>
          </p:cNvPicPr>
          <p:nvPr>
            <p:ph sz="half" idx="2"/>
          </p:nvPr>
        </p:nvPicPr>
        <p:blipFill>
          <a:blip r:embed="rId4"/>
          <a:stretch>
            <a:fillRect/>
          </a:stretch>
        </p:blipFill>
        <p:spPr>
          <a:xfrm>
            <a:off x="1423201" y="3338945"/>
            <a:ext cx="2483781" cy="2239425"/>
          </a:xfrm>
          <a:prstGeom prst="rect">
            <a:avLst/>
          </a:prstGeom>
        </p:spPr>
      </p:pic>
      <p:sp>
        <p:nvSpPr>
          <p:cNvPr id="11" name="Content Placeholder 4">
            <a:extLst>
              <a:ext uri="{FF2B5EF4-FFF2-40B4-BE49-F238E27FC236}">
                <a16:creationId xmlns:a16="http://schemas.microsoft.com/office/drawing/2014/main" id="{1B07C49E-AFFC-EC46-8930-E4D428F5F943}"/>
              </a:ext>
            </a:extLst>
          </p:cNvPr>
          <p:cNvSpPr txBox="1">
            <a:spLocks/>
          </p:cNvSpPr>
          <p:nvPr/>
        </p:nvSpPr>
        <p:spPr>
          <a:xfrm>
            <a:off x="701040" y="2881745"/>
            <a:ext cx="10454640"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tabLst/>
              <a:defRPr/>
            </a:pP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Content Placeholder 4">
            <a:extLst>
              <a:ext uri="{FF2B5EF4-FFF2-40B4-BE49-F238E27FC236}">
                <a16:creationId xmlns:a16="http://schemas.microsoft.com/office/drawing/2014/main" id="{1B07C49E-AFFC-EC46-8930-E4D428F5F943}"/>
              </a:ext>
            </a:extLst>
          </p:cNvPr>
          <p:cNvSpPr txBox="1">
            <a:spLocks/>
          </p:cNvSpPr>
          <p:nvPr/>
        </p:nvSpPr>
        <p:spPr>
          <a:xfrm>
            <a:off x="701039" y="2881745"/>
            <a:ext cx="10188633"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 There</a:t>
            </a:r>
            <a:r>
              <a:rPr kumimoji="0" lang="en-US" sz="2000" b="1" i="0" u="none" strike="noStrike" kern="1200" cap="none" spc="0" normalizeH="0" noProof="0" dirty="0">
                <a:ln>
                  <a:noFill/>
                </a:ln>
                <a:solidFill>
                  <a:schemeClr val="accent3">
                    <a:lumMod val="25000"/>
                  </a:schemeClr>
                </a:solidFill>
                <a:effectLst/>
                <a:uLnTx/>
                <a:uFillTx/>
                <a:latin typeface="Abadi"/>
                <a:ea typeface="+mn-ea"/>
                <a:cs typeface="+mn-cs"/>
              </a:rPr>
              <a:t> are four unique launch sites </a:t>
            </a: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578726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770011" y="1368425"/>
            <a:ext cx="10454640"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5 records where launch sites begin with the string “CCA”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1131917" y="1825625"/>
            <a:ext cx="9159240" cy="594360"/>
          </a:xfrm>
        </p:spPr>
      </p:pic>
      <p:pic>
        <p:nvPicPr>
          <p:cNvPr id="10" name="9 - Θέση περιεχομένου" descr="Στιγμιότυπο οθόνης (18).png"/>
          <p:cNvPicPr>
            <a:picLocks noGrp="1" noChangeAspect="1"/>
          </p:cNvPicPr>
          <p:nvPr>
            <p:ph sz="half" idx="2"/>
          </p:nvPr>
        </p:nvPicPr>
        <p:blipFill>
          <a:blip r:embed="rId4"/>
          <a:stretch>
            <a:fillRect/>
          </a:stretch>
        </p:blipFill>
        <p:spPr>
          <a:xfrm>
            <a:off x="1131917" y="2877185"/>
            <a:ext cx="9159239" cy="3745288"/>
          </a:xfrm>
        </p:spPr>
      </p:pic>
      <p:sp>
        <p:nvSpPr>
          <p:cNvPr id="11" name="Content Placeholder 4">
            <a:extLst>
              <a:ext uri="{FF2B5EF4-FFF2-40B4-BE49-F238E27FC236}">
                <a16:creationId xmlns:a16="http://schemas.microsoft.com/office/drawing/2014/main" id="{1B07C49E-AFFC-EC46-8930-E4D428F5F943}"/>
              </a:ext>
            </a:extLst>
          </p:cNvPr>
          <p:cNvSpPr txBox="1">
            <a:spLocks/>
          </p:cNvSpPr>
          <p:nvPr/>
        </p:nvSpPr>
        <p:spPr>
          <a:xfrm>
            <a:off x="332509" y="2419985"/>
            <a:ext cx="10695709" cy="457200"/>
          </a:xfrm>
          <a:prstGeom prst="rect">
            <a:avLst/>
          </a:prstGeom>
        </p:spPr>
        <p:txBody>
          <a:bodyPr lIns="91440" tIns="45720" rIns="91440" bIns="45720" anchor="t"/>
          <a:lstStyle/>
          <a:p>
            <a:pPr lvl="2" algn="just">
              <a:spcBef>
                <a:spcPts val="1400"/>
              </a:spcBef>
              <a:buFont typeface="Wingdings" pitchFamily="2" charset="2"/>
              <a:buChar char="§"/>
            </a:pPr>
            <a:r>
              <a:rPr lang="en-US" sz="2000" b="1" dirty="0">
                <a:solidFill>
                  <a:schemeClr val="accent3">
                    <a:lumMod val="25000"/>
                  </a:schemeClr>
                </a:solidFill>
                <a:latin typeface="Abadi"/>
              </a:rPr>
              <a:t> The records include the launch site CCAFS LC-40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578726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478280" y="2087880"/>
            <a:ext cx="9342120" cy="960120"/>
          </a:xfr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01040" y="1630680"/>
            <a:ext cx="10454640"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T</a:t>
            </a:r>
            <a:r>
              <a:rPr kumimoji="0" lang="en-US" sz="2000" b="1" i="0" u="none" strike="noStrike" kern="1200" cap="none" spc="0" normalizeH="0" noProof="0" dirty="0">
                <a:ln>
                  <a:noFill/>
                </a:ln>
                <a:solidFill>
                  <a:schemeClr val="accent3">
                    <a:lumMod val="25000"/>
                  </a:schemeClr>
                </a:solidFill>
                <a:effectLst/>
                <a:uLnTx/>
                <a:uFillTx/>
                <a:latin typeface="Abadi"/>
                <a:ea typeface="+mn-ea"/>
                <a:cs typeface="+mn-cs"/>
              </a:rPr>
              <a:t>he total payload mass carried by boosters and launched by NASA</a:t>
            </a: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701039" y="3241964"/>
            <a:ext cx="10584571"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total payload mass used by NASA is 45,596 Kg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10 - Θέση περιεχομένου" descr="Στιγμιότυπο οθόνης (173).png"/>
          <p:cNvPicPr>
            <a:picLocks noGrp="1" noChangeAspect="1"/>
          </p:cNvPicPr>
          <p:nvPr>
            <p:ph sz="half" idx="4294967295"/>
          </p:nvPr>
        </p:nvPicPr>
        <p:blipFill>
          <a:blip r:embed="rId4"/>
          <a:stretch>
            <a:fillRect/>
          </a:stretch>
        </p:blipFill>
        <p:spPr>
          <a:xfrm>
            <a:off x="1478280" y="3879273"/>
            <a:ext cx="5181600" cy="1366838"/>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701040" y="1597025"/>
            <a:ext cx="10454640"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average payload mass carried by booster version F9 v1.1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1295400" y="2248593"/>
            <a:ext cx="9525000" cy="1021080"/>
          </a:xfrm>
        </p:spPr>
      </p:pic>
      <p:sp>
        <p:nvSpPr>
          <p:cNvPr id="10" name="Title 1">
            <a:extLst>
              <a:ext uri="{FF2B5EF4-FFF2-40B4-BE49-F238E27FC236}">
                <a16:creationId xmlns:a16="http://schemas.microsoft.com/office/drawing/2014/main" id="{AFD52E17-48CB-4D60-BD56-71D197A29B38}"/>
              </a:ext>
            </a:extLst>
          </p:cNvPr>
          <p:cNvSpPr txBox="1">
            <a:spLocks/>
          </p:cNvSpPr>
          <p:nvPr/>
        </p:nvSpPr>
        <p:spPr>
          <a:xfrm>
            <a:off x="867296" y="559315"/>
            <a:ext cx="1075693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12" name="Content Placeholder 4">
            <a:extLst>
              <a:ext uri="{FF2B5EF4-FFF2-40B4-BE49-F238E27FC236}">
                <a16:creationId xmlns:a16="http://schemas.microsoft.com/office/drawing/2014/main" id="{1B07C49E-AFFC-EC46-8930-E4D428F5F943}"/>
              </a:ext>
            </a:extLst>
          </p:cNvPr>
          <p:cNvSpPr txBox="1">
            <a:spLocks/>
          </p:cNvSpPr>
          <p:nvPr/>
        </p:nvSpPr>
        <p:spPr>
          <a:xfrm>
            <a:off x="701040" y="3643745"/>
            <a:ext cx="10454640"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average payload mass carried by Falcon 9 booster is 2534.66 Kg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9 - Θέση περιεχομένου" descr="Στιγμιότυπο οθόνης (171).png"/>
          <p:cNvPicPr>
            <a:picLocks noGrp="1" noChangeAspect="1"/>
          </p:cNvPicPr>
          <p:nvPr>
            <p:ph sz="half" idx="4294967295"/>
          </p:nvPr>
        </p:nvPicPr>
        <p:blipFill>
          <a:blip r:embed="rId4"/>
          <a:stretch>
            <a:fillRect/>
          </a:stretch>
        </p:blipFill>
        <p:spPr>
          <a:xfrm>
            <a:off x="1295400" y="4263517"/>
            <a:ext cx="3520440" cy="1222883"/>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003332" y="2163326"/>
            <a:ext cx="9342120" cy="678933"/>
          </a:xfr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526473" y="1630680"/>
            <a:ext cx="10629207" cy="457200"/>
          </a:xfrm>
          <a:prstGeom prst="rect">
            <a:avLst/>
          </a:prstGeom>
        </p:spPr>
        <p:txBody>
          <a:bodyPr lIns="91440" tIns="45720" rIns="91440" bIns="45720" anchor="t"/>
          <a:lstStyle/>
          <a:p>
            <a:pPr marL="685800" marR="0" lvl="1" indent="-228600" algn="just" defTabSz="914400" rtl="0" eaLnBrk="1" fontAlgn="auto" latinLnBrk="0" hangingPunct="1">
              <a:lnSpc>
                <a:spcPct val="100000"/>
              </a:lnSpc>
              <a:spcBef>
                <a:spcPts val="140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rPr>
              <a:t>T</a:t>
            </a:r>
            <a:r>
              <a:rPr kumimoji="0" lang="en-US" sz="2000" b="1" i="0" u="none" strike="noStrike" kern="1200" cap="none" spc="0" normalizeH="0" noProof="0" dirty="0">
                <a:ln>
                  <a:noFill/>
                </a:ln>
                <a:solidFill>
                  <a:schemeClr val="accent3">
                    <a:lumMod val="25000"/>
                  </a:schemeClr>
                </a:solidFill>
                <a:effectLst/>
                <a:uLnTx/>
                <a:uFillTx/>
                <a:latin typeface="Abadi"/>
                <a:ea typeface="+mn-ea"/>
                <a:cs typeface="+mn-cs"/>
              </a:rPr>
              <a:t>he date when the first successful landing outcome in ground pad was achieved  </a:t>
            </a:r>
            <a:endParaRPr kumimoji="0" lang="en-US" sz="2000" b="1" i="0" u="none" strike="noStrike" kern="1200" cap="none" spc="0" normalizeH="0" baseline="0" noProof="0" dirty="0">
              <a:ln>
                <a:noFill/>
              </a:ln>
              <a:solidFill>
                <a:schemeClr val="accent3">
                  <a:lumMod val="25000"/>
                </a:schemeClr>
              </a:solidFill>
              <a:effectLst/>
              <a:uLnTx/>
              <a:uFillTx/>
              <a:latin typeface="Abad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1003331" y="3158490"/>
            <a:ext cx="10152349" cy="967740"/>
          </a:xfrm>
          <a:prstGeom prst="rect">
            <a:avLst/>
          </a:prstGeom>
        </p:spPr>
        <p:txBody>
          <a:bodyPr lIns="91440" tIns="45720" rIns="91440" bIns="45720" anchor="t"/>
          <a:lstStyle/>
          <a:p>
            <a:pPr algn="just">
              <a:lnSpc>
                <a:spcPct val="150000"/>
              </a:lnSpc>
              <a:spcBef>
                <a:spcPts val="1400"/>
              </a:spcBef>
              <a:buFont typeface="Wingdings" pitchFamily="2" charset="2"/>
              <a:buChar char="§"/>
            </a:pPr>
            <a:r>
              <a:rPr lang="en-US" sz="2000" b="1" dirty="0">
                <a:solidFill>
                  <a:schemeClr val="accent3">
                    <a:lumMod val="25000"/>
                  </a:schemeClr>
                </a:solidFill>
                <a:latin typeface="Abadi"/>
              </a:rPr>
              <a:t>  The date when the first successful landing in ground pad took place is on 12   December 2015.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10 - Θέση περιεχομένου" descr="Στιγμιότυπο οθόνης (173).png"/>
          <p:cNvPicPr>
            <a:picLocks noGrp="1" noChangeAspect="1"/>
          </p:cNvPicPr>
          <p:nvPr>
            <p:ph sz="half" idx="4294967295"/>
          </p:nvPr>
        </p:nvPicPr>
        <p:blipFill>
          <a:blip r:embed="rId4"/>
          <a:stretch>
            <a:fillRect/>
          </a:stretch>
        </p:blipFill>
        <p:spPr>
          <a:xfrm>
            <a:off x="1003332" y="4388428"/>
            <a:ext cx="3135690" cy="1366838"/>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38</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589902" y="1399309"/>
            <a:ext cx="10868070" cy="967740"/>
          </a:xfrm>
          <a:prstGeom prst="rect">
            <a:avLst/>
          </a:prstGeom>
        </p:spPr>
        <p:txBody>
          <a:bodyPr lIns="91440" tIns="45720" rIns="91440" bIns="45720" anchor="t"/>
          <a:lstStyle/>
          <a:p>
            <a:pPr lvl="1" algn="just">
              <a:lnSpc>
                <a:spcPct val="150000"/>
              </a:lnSpc>
              <a:spcBef>
                <a:spcPts val="1400"/>
              </a:spcBef>
              <a:buFont typeface="Wingdings" pitchFamily="2" charset="2"/>
              <a:buChar char="§"/>
            </a:pPr>
            <a:r>
              <a:rPr lang="en-US" b="1" dirty="0">
                <a:solidFill>
                  <a:schemeClr val="accent3">
                    <a:lumMod val="25000"/>
                  </a:schemeClr>
                </a:solidFill>
                <a:latin typeface="Abadi"/>
              </a:rPr>
              <a:t>  The names of the boosters which have success in drone ship and have payload mass greater than 4000 but less than 6000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1003332" y="2367049"/>
            <a:ext cx="10454640" cy="1415473"/>
          </a:xfrm>
        </p:spPr>
      </p:pic>
      <p:sp>
        <p:nvSpPr>
          <p:cNvPr id="10" name="Content Placeholder 4">
            <a:extLst>
              <a:ext uri="{FF2B5EF4-FFF2-40B4-BE49-F238E27FC236}">
                <a16:creationId xmlns:a16="http://schemas.microsoft.com/office/drawing/2014/main" id="{1B07C49E-AFFC-EC46-8930-E4D428F5F943}"/>
              </a:ext>
            </a:extLst>
          </p:cNvPr>
          <p:cNvSpPr txBox="1">
            <a:spLocks/>
          </p:cNvSpPr>
          <p:nvPr/>
        </p:nvSpPr>
        <p:spPr>
          <a:xfrm>
            <a:off x="589902" y="3782522"/>
            <a:ext cx="11200579" cy="967740"/>
          </a:xfrm>
          <a:prstGeom prst="rect">
            <a:avLst/>
          </a:prstGeom>
        </p:spPr>
        <p:txBody>
          <a:bodyPr lIns="91440" tIns="45720" rIns="91440" bIns="45720" anchor="t"/>
          <a:lstStyle/>
          <a:p>
            <a:pPr lvl="1" algn="just">
              <a:lnSpc>
                <a:spcPct val="150000"/>
              </a:lnSpc>
              <a:spcBef>
                <a:spcPts val="1400"/>
              </a:spcBef>
              <a:buFont typeface="Wingdings" pitchFamily="2" charset="2"/>
              <a:buChar char="§"/>
            </a:pPr>
            <a:r>
              <a:rPr lang="en-US" b="1" dirty="0">
                <a:solidFill>
                  <a:schemeClr val="accent3">
                    <a:lumMod val="25000"/>
                  </a:schemeClr>
                </a:solidFill>
                <a:latin typeface="Abadi"/>
              </a:rPr>
              <a:t>  There are four distinct booster names with successful landing in drone ship and payload mass greater than 4000 but less than 6000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9 - Θέση περιεχομένου" descr="Στιγμιότυπο οθόνης (171).png"/>
          <p:cNvPicPr>
            <a:picLocks noGrp="1" noChangeAspect="1"/>
          </p:cNvPicPr>
          <p:nvPr>
            <p:ph sz="half" idx="4294967295"/>
          </p:nvPr>
        </p:nvPicPr>
        <p:blipFill>
          <a:blip r:embed="rId4"/>
          <a:stretch>
            <a:fillRect/>
          </a:stretch>
        </p:blipFill>
        <p:spPr>
          <a:xfrm>
            <a:off x="1003332" y="4750262"/>
            <a:ext cx="3063240" cy="184721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1173480" y="2087880"/>
            <a:ext cx="9342120" cy="861788"/>
          </a:xfr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39</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498764" y="1630680"/>
            <a:ext cx="10656916" cy="45720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total number of successful and failure mission outcomes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498763" y="3124200"/>
            <a:ext cx="10786847" cy="727364"/>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dirty="0">
                <a:solidFill>
                  <a:schemeClr val="accent3">
                    <a:lumMod val="25000"/>
                  </a:schemeClr>
                </a:solidFill>
                <a:latin typeface="Abadi"/>
              </a:rPr>
              <a:t>   </a:t>
            </a:r>
            <a:r>
              <a:rPr lang="en-US" sz="2000" b="1" dirty="0">
                <a:solidFill>
                  <a:schemeClr val="accent3">
                    <a:lumMod val="25000"/>
                  </a:schemeClr>
                </a:solidFill>
                <a:latin typeface="Abadi"/>
              </a:rPr>
              <a:t>The total number of successful and unsuccessful space X mission outcome is 100 and 1 respectively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10 - Θέση περιεχομένου" descr="Στιγμιότυπο οθόνης (173).png"/>
          <p:cNvPicPr>
            <a:picLocks noGrp="1" noChangeAspect="1"/>
          </p:cNvPicPr>
          <p:nvPr>
            <p:ph sz="half" idx="4294967295"/>
          </p:nvPr>
        </p:nvPicPr>
        <p:blipFill>
          <a:blip r:embed="rId4"/>
          <a:stretch>
            <a:fillRect/>
          </a:stretch>
        </p:blipFill>
        <p:spPr>
          <a:xfrm>
            <a:off x="1173480" y="4073236"/>
            <a:ext cx="5257800" cy="2132303"/>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73161"/>
            <a:ext cx="10687961" cy="46532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mn-lt"/>
            </a:endParaRPr>
          </a:p>
        </p:txBody>
      </p:sp>
      <p:sp>
        <p:nvSpPr>
          <p:cNvPr id="2" name="Θέση περιεχομένου 3">
            <a:extLst>
              <a:ext uri="{FF2B5EF4-FFF2-40B4-BE49-F238E27FC236}">
                <a16:creationId xmlns:a16="http://schemas.microsoft.com/office/drawing/2014/main" id="{08EF8249-0D8C-82D9-B96A-7A20AF2FA1B2}"/>
              </a:ext>
            </a:extLst>
          </p:cNvPr>
          <p:cNvSpPr txBox="1">
            <a:spLocks/>
          </p:cNvSpPr>
          <p:nvPr/>
        </p:nvSpPr>
        <p:spPr>
          <a:xfrm>
            <a:off x="942372" y="1550322"/>
            <a:ext cx="10515600" cy="4674100"/>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badi"/>
              </a:rPr>
              <a:t>Summary of Results </a:t>
            </a:r>
          </a:p>
          <a:p>
            <a:pPr marL="0" indent="0">
              <a:buFont typeface="Arial" panose="020B0604020202020204" pitchFamily="34" charset="0"/>
              <a:buNone/>
            </a:pPr>
            <a:endParaRPr lang="en-US" sz="800" dirty="0">
              <a:latin typeface="Abadi"/>
            </a:endParaRPr>
          </a:p>
          <a:p>
            <a:pPr marL="285750" indent="-285750">
              <a:lnSpc>
                <a:spcPct val="100000"/>
              </a:lnSpc>
              <a:buFont typeface="Wingdings" pitchFamily="2" charset="2"/>
              <a:buChar char="§"/>
            </a:pPr>
            <a:r>
              <a:rPr lang="en-US" sz="1800" dirty="0">
                <a:latin typeface="Abadi"/>
              </a:rPr>
              <a:t> Exploratory Data Analysis by using SQL. </a:t>
            </a:r>
          </a:p>
          <a:p>
            <a:pPr marL="0" indent="0">
              <a:lnSpc>
                <a:spcPct val="200000"/>
              </a:lnSpc>
              <a:buFont typeface="Arial" panose="020B0604020202020204" pitchFamily="34" charset="0"/>
              <a:buNone/>
            </a:pPr>
            <a:r>
              <a:rPr lang="en-US" sz="1800" dirty="0">
                <a:latin typeface="Abadi"/>
              </a:rPr>
              <a:t>The total number of successful and failure mission outcomes are 99 and 1 respectively.</a:t>
            </a:r>
            <a:endParaRPr lang="en-US" sz="800" dirty="0">
              <a:latin typeface="Abadi"/>
            </a:endParaRPr>
          </a:p>
          <a:p>
            <a:pPr marL="285750" indent="-285750">
              <a:lnSpc>
                <a:spcPct val="150000"/>
              </a:lnSpc>
              <a:buFont typeface="Wingdings" pitchFamily="2" charset="2"/>
              <a:buChar char="§"/>
            </a:pPr>
            <a:r>
              <a:rPr lang="en-US" sz="1800" dirty="0">
                <a:latin typeface="Abadi"/>
              </a:rPr>
              <a:t> Exploratory Data Analysis by using Pandas and Matplotlib</a:t>
            </a:r>
          </a:p>
          <a:p>
            <a:pPr marL="0" indent="0" algn="just">
              <a:lnSpc>
                <a:spcPct val="150000"/>
              </a:lnSpc>
              <a:buFont typeface="Arial" panose="020B0604020202020204" pitchFamily="34" charset="0"/>
              <a:buNone/>
            </a:pPr>
            <a:r>
              <a:rPr lang="en-US" sz="1800" dirty="0">
                <a:latin typeface="Abadi"/>
              </a:rPr>
              <a:t>Orbits ES-L1, GEO, HEO &amp; SSO have the highest success rates at 100%, with SO orbit having the lowest success rate at ~50%. Orbit SO has 0% success rate.</a:t>
            </a:r>
            <a:endParaRPr lang="en-US" sz="800" dirty="0">
              <a:latin typeface="Abadi"/>
            </a:endParaRPr>
          </a:p>
          <a:p>
            <a:pPr>
              <a:lnSpc>
                <a:spcPct val="150000"/>
              </a:lnSpc>
              <a:buFont typeface="Wingdings" pitchFamily="2" charset="2"/>
              <a:buChar char="§"/>
            </a:pPr>
            <a:r>
              <a:rPr lang="en-US" sz="1800" dirty="0">
                <a:latin typeface="Abadi"/>
              </a:rPr>
              <a:t>  Predictive Analysis</a:t>
            </a:r>
          </a:p>
          <a:p>
            <a:pPr marL="0" indent="0" algn="just">
              <a:lnSpc>
                <a:spcPct val="150000"/>
              </a:lnSpc>
              <a:buFont typeface="Arial" panose="020B0604020202020204" pitchFamily="34" charset="0"/>
              <a:buNone/>
            </a:pPr>
            <a:r>
              <a:rPr lang="en-US" sz="1800" dirty="0">
                <a:latin typeface="Abadi"/>
              </a:rPr>
              <a:t>All the methods (Logistic Regression, SVM, Decision Tree, KNN) perform the same accuracy of 0.833333 on the test Data</a:t>
            </a:r>
          </a:p>
        </p:txBody>
      </p:sp>
      <p:sp>
        <p:nvSpPr>
          <p:cNvPr id="5"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2460229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40</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589902" y="1803458"/>
            <a:ext cx="10695709" cy="828906"/>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names of the booster versions which have carried the maximum payload mass using sub query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830971" y="2964118"/>
            <a:ext cx="10454640" cy="1137335"/>
          </a:xfrm>
        </p:spPr>
      </p:pic>
    </p:spTree>
    <p:extLst>
      <p:ext uri="{BB962C8B-B14F-4D97-AF65-F5344CB8AC3E}">
        <p14:creationId xmlns:p14="http://schemas.microsoft.com/office/powerpoint/2010/main" val="1578726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589901" y="1566545"/>
            <a:ext cx="10695709" cy="828906"/>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There are twelve boosters have carried payload mass equals 15,600 kg which is equivalent to the maximum payload mass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10 - Θέση περιεχομένου" descr="Στιγμιότυπο οθόνης (173).png"/>
          <p:cNvPicPr>
            <a:picLocks noGrp="1" noChangeAspect="1"/>
          </p:cNvPicPr>
          <p:nvPr>
            <p:ph sz="half" idx="4294967295"/>
          </p:nvPr>
        </p:nvPicPr>
        <p:blipFill>
          <a:blip r:embed="rId3"/>
          <a:stretch>
            <a:fillRect/>
          </a:stretch>
        </p:blipFill>
        <p:spPr>
          <a:xfrm>
            <a:off x="1110679" y="2474278"/>
            <a:ext cx="6484646" cy="3952933"/>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14 - Θέση περιεχομένου" descr="Στιγμιότυπο οθόνης (170)1.png"/>
          <p:cNvPicPr>
            <a:picLocks noGrp="1" noChangeAspect="1"/>
          </p:cNvPicPr>
          <p:nvPr>
            <p:ph sz="half" idx="2"/>
          </p:nvPr>
        </p:nvPicPr>
        <p:blipFill>
          <a:blip r:embed="rId3"/>
          <a:stretch>
            <a:fillRect/>
          </a:stretch>
        </p:blipFill>
        <p:spPr>
          <a:xfrm>
            <a:off x="770011" y="2384368"/>
            <a:ext cx="10687961" cy="1341119"/>
          </a:xfr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277091" y="1454727"/>
            <a:ext cx="10878589" cy="929641"/>
          </a:xfrm>
          <a:prstGeom prst="rect">
            <a:avLst/>
          </a:prstGeom>
        </p:spPr>
        <p:txBody>
          <a:bodyPr lIns="91440" tIns="45720" rIns="91440" bIns="45720" anchor="t"/>
          <a:lstStyle/>
          <a:p>
            <a:pPr lvl="1" algn="just">
              <a:spcBef>
                <a:spcPts val="1400"/>
              </a:spcBef>
              <a:buFont typeface="Wingdings" pitchFamily="2" charset="2"/>
              <a:buChar char="§"/>
            </a:pPr>
            <a:r>
              <a:rPr lang="en-US" dirty="0">
                <a:latin typeface="Abadi"/>
              </a:rPr>
              <a:t>  </a:t>
            </a:r>
            <a:r>
              <a:rPr lang="en-US" sz="2000" b="1" dirty="0">
                <a:latin typeface="Abadi"/>
              </a:rPr>
              <a:t>Launch records that include month names, failure landing outcomes in drone ship ,booster versions, launch site for the months in year 2015.</a:t>
            </a:r>
            <a:r>
              <a:rPr lang="en-US" sz="2000" b="1" dirty="0"/>
              <a:t> </a:t>
            </a:r>
            <a:r>
              <a:rPr lang="en-US" sz="2000" b="1" dirty="0">
                <a:latin typeface="Abadi"/>
              </a:rPr>
              <a:t>We use </a:t>
            </a:r>
            <a:r>
              <a:rPr lang="en-US" sz="2000" b="1" dirty="0" err="1">
                <a:latin typeface="Abadi"/>
              </a:rPr>
              <a:t>substr</a:t>
            </a:r>
            <a:r>
              <a:rPr lang="en-US" sz="2000" b="1" dirty="0">
                <a:latin typeface="Abadi"/>
              </a:rPr>
              <a:t>(Date, 6,2) as month to get the months and </a:t>
            </a:r>
            <a:r>
              <a:rPr lang="en-US" sz="2000" b="1" dirty="0" err="1">
                <a:latin typeface="Abadi"/>
              </a:rPr>
              <a:t>substr</a:t>
            </a:r>
            <a:r>
              <a:rPr lang="en-US" sz="2000" b="1" dirty="0">
                <a:latin typeface="Abadi"/>
              </a:rPr>
              <a:t>(Date,0,5)='2015' for year.</a:t>
            </a:r>
            <a:endParaRPr lang="en-US" sz="2000" b="1" dirty="0">
              <a:solidFill>
                <a:schemeClr val="accent3">
                  <a:lumMod val="25000"/>
                </a:schemeClr>
              </a:solidFill>
              <a:latin typeface="Abadi"/>
            </a:endParaRPr>
          </a:p>
          <a:p>
            <a:pPr marL="228600" marR="0" lvl="0" indent="-228600" algn="l" defTabSz="914400" rtl="0" eaLnBrk="1" fontAlgn="auto" latinLnBrk="0" hangingPunct="1">
              <a:lnSpc>
                <a:spcPct val="90000"/>
              </a:lnSpc>
              <a:spcBef>
                <a:spcPts val="1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277091" y="3725487"/>
            <a:ext cx="10947560" cy="792480"/>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dirty="0">
                <a:solidFill>
                  <a:schemeClr val="accent3">
                    <a:lumMod val="25000"/>
                  </a:schemeClr>
                </a:solidFill>
                <a:latin typeface="Abadi"/>
              </a:rPr>
              <a:t>  </a:t>
            </a:r>
            <a:r>
              <a:rPr lang="en-US" sz="2000" b="1" dirty="0">
                <a:solidFill>
                  <a:schemeClr val="accent3">
                    <a:lumMod val="25000"/>
                  </a:schemeClr>
                </a:solidFill>
                <a:latin typeface="Abadi"/>
              </a:rPr>
              <a:t>There are two 2015 launch records, in January and April when the Falcon 9 boosters failed to land in drone ship at CCAFS LC-40 launch site </a:t>
            </a:r>
            <a:endParaRPr lang="en-US" sz="2000" b="1" dirty="0">
              <a:latin typeface="Abad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9 - Θέση περιεχομένου" descr="Στιγμιότυπο οθόνης (171).png"/>
          <p:cNvPicPr>
            <a:picLocks noGrp="1" noChangeAspect="1"/>
          </p:cNvPicPr>
          <p:nvPr>
            <p:ph sz="half" idx="4294967295"/>
          </p:nvPr>
        </p:nvPicPr>
        <p:blipFill>
          <a:blip r:embed="rId4"/>
          <a:stretch>
            <a:fillRect/>
          </a:stretch>
        </p:blipFill>
        <p:spPr>
          <a:xfrm>
            <a:off x="991684" y="4517967"/>
            <a:ext cx="4203315" cy="202692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332509" y="1963608"/>
            <a:ext cx="10642760" cy="425335"/>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The count of landing outcomes between </a:t>
            </a:r>
            <a:r>
              <a:rPr lang="en-US" sz="2000" b="1" dirty="0">
                <a:latin typeface="Abadi"/>
              </a:rPr>
              <a:t>the date 04-06-2010 and 20-03-2017</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14 - Θέση περιεχομένου" descr="Στιγμιότυπο οθόνης (170)1.png"/>
          <p:cNvPicPr>
            <a:picLocks noGrp="1" noChangeAspect="1"/>
          </p:cNvPicPr>
          <p:nvPr>
            <p:ph sz="half" idx="2"/>
          </p:nvPr>
        </p:nvPicPr>
        <p:blipFill>
          <a:blip r:embed="rId3"/>
          <a:stretch>
            <a:fillRect/>
          </a:stretch>
        </p:blipFill>
        <p:spPr>
          <a:xfrm>
            <a:off x="770011" y="2996317"/>
            <a:ext cx="10942320" cy="1032709"/>
          </a:xfrm>
        </p:spPr>
      </p:pic>
    </p:spTree>
    <p:extLst>
      <p:ext uri="{BB962C8B-B14F-4D97-AF65-F5344CB8AC3E}">
        <p14:creationId xmlns:p14="http://schemas.microsoft.com/office/powerpoint/2010/main" val="1578726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17" name="Content Placeholder 4">
            <a:extLst>
              <a:ext uri="{FF2B5EF4-FFF2-40B4-BE49-F238E27FC236}">
                <a16:creationId xmlns:a16="http://schemas.microsoft.com/office/drawing/2014/main" id="{1B07C49E-AFFC-EC46-8930-E4D428F5F943}"/>
              </a:ext>
            </a:extLst>
          </p:cNvPr>
          <p:cNvSpPr txBox="1">
            <a:spLocks/>
          </p:cNvSpPr>
          <p:nvPr/>
        </p:nvSpPr>
        <p:spPr>
          <a:xfrm>
            <a:off x="277091" y="1629294"/>
            <a:ext cx="5917232" cy="4396279"/>
          </a:xfrm>
          <a:prstGeom prst="rect">
            <a:avLst/>
          </a:prstGeom>
        </p:spPr>
        <p:txBody>
          <a:bodyPr lIns="91440" tIns="45720" rIns="91440" bIns="45720" anchor="t"/>
          <a:lstStyle/>
          <a:p>
            <a:pPr lvl="1" algn="just">
              <a:lnSpc>
                <a:spcPct val="100000"/>
              </a:lnSpc>
              <a:spcBef>
                <a:spcPts val="1400"/>
              </a:spcBef>
              <a:buFont typeface="Wingdings" pitchFamily="2" charset="2"/>
              <a:buChar char="§"/>
            </a:pPr>
            <a:r>
              <a:rPr lang="en-US" sz="2000" b="1" dirty="0">
                <a:solidFill>
                  <a:schemeClr val="accent3">
                    <a:lumMod val="25000"/>
                  </a:schemeClr>
                </a:solidFill>
                <a:latin typeface="Abadi"/>
              </a:rPr>
              <a:t>  Mostly counted landing outcome is the fact that rockets could not enter into the landing process (No attempt). Other types of landing outcome that took place between 2010-06-04 and 2017-03-20 are successful landings both in drone ship (Success drone ship) and ground pad (Success ground pad), the failure landings in drone ship (Failure drone ship) or by using parachute (Failure parachute), controlled (Controlled ocean) and uncontrolled (Uncontrolled ocean) landings in ocean, and finally, precluded landings (Precluded drone ship) where rocket was not allowed to land in drone ship.     </a:t>
            </a:r>
            <a:endParaRPr lang="en-US" sz="2000" b="1" dirty="0">
              <a:latin typeface="Abad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9" name="10 - Θέση περιεχομένου" descr="Στιγμιότυπο οθόνης (173).png"/>
          <p:cNvPicPr>
            <a:picLocks noGrp="1" noChangeAspect="1"/>
          </p:cNvPicPr>
          <p:nvPr>
            <p:ph sz="half" idx="4294967295"/>
          </p:nvPr>
        </p:nvPicPr>
        <p:blipFill>
          <a:blip r:embed="rId3"/>
          <a:stretch>
            <a:fillRect/>
          </a:stretch>
        </p:blipFill>
        <p:spPr>
          <a:xfrm>
            <a:off x="7177742" y="1912576"/>
            <a:ext cx="3074060" cy="322969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Στιγμιότυπο οθόνης (19).png"/>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770011" y="1496291"/>
            <a:ext cx="7764389" cy="4680672"/>
          </a:xfrm>
        </p:spPr>
      </p:pic>
      <p:sp>
        <p:nvSpPr>
          <p:cNvPr id="8" name="7 - Θέση περιεχομένου"/>
          <p:cNvSpPr>
            <a:spLocks noGrp="1"/>
          </p:cNvSpPr>
          <p:nvPr>
            <p:ph sz="half" idx="2"/>
          </p:nvPr>
        </p:nvSpPr>
        <p:spPr>
          <a:xfrm>
            <a:off x="8714772" y="3047999"/>
            <a:ext cx="2639027" cy="1108365"/>
          </a:xfrm>
        </p:spPr>
        <p:txBody>
          <a:bodyPr/>
          <a:lstStyle/>
          <a:p>
            <a:pPr algn="ctr">
              <a:lnSpc>
                <a:spcPct val="150000"/>
              </a:lnSpc>
              <a:buNone/>
            </a:pPr>
            <a:r>
              <a:rPr lang="en-US" sz="2000" dirty="0">
                <a:latin typeface="Abadi"/>
              </a:rPr>
              <a:t>KSC LC 39A launch site in Florida. </a:t>
            </a:r>
            <a:endParaRPr lang="el-GR"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with circle objects on the map</a:t>
            </a:r>
          </a:p>
        </p:txBody>
      </p:sp>
    </p:spTree>
    <p:extLst>
      <p:ext uri="{BB962C8B-B14F-4D97-AF65-F5344CB8AC3E}">
        <p14:creationId xmlns:p14="http://schemas.microsoft.com/office/powerpoint/2010/main" val="981671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Στιγμιότυπο οθόνης (19).png"/>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770011" y="1503622"/>
            <a:ext cx="7764389" cy="4666010"/>
          </a:xfrm>
        </p:spPr>
      </p:pic>
      <p:sp>
        <p:nvSpPr>
          <p:cNvPr id="8" name="7 - Θέση περιεχομένου"/>
          <p:cNvSpPr>
            <a:spLocks noGrp="1"/>
          </p:cNvSpPr>
          <p:nvPr>
            <p:ph sz="half" idx="2"/>
          </p:nvPr>
        </p:nvSpPr>
        <p:spPr>
          <a:xfrm>
            <a:off x="8818945" y="2687782"/>
            <a:ext cx="2639027" cy="1884219"/>
          </a:xfrm>
        </p:spPr>
        <p:txBody>
          <a:bodyPr/>
          <a:lstStyle/>
          <a:p>
            <a:pPr algn="ctr">
              <a:lnSpc>
                <a:spcPct val="150000"/>
              </a:lnSpc>
              <a:buNone/>
            </a:pPr>
            <a:r>
              <a:rPr lang="en-US" sz="2000" dirty="0">
                <a:latin typeface="Abadi"/>
              </a:rPr>
              <a:t>CCAFS SLC-40 and CCAFS LC-40 launch sites in Florida </a:t>
            </a:r>
            <a:endParaRPr lang="el-GR"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with circle objects on the map</a:t>
            </a:r>
          </a:p>
        </p:txBody>
      </p:sp>
    </p:spTree>
    <p:extLst>
      <p:ext uri="{BB962C8B-B14F-4D97-AF65-F5344CB8AC3E}">
        <p14:creationId xmlns:p14="http://schemas.microsoft.com/office/powerpoint/2010/main" val="981671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Στιγμιότυπο οθόνης (19).png"/>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770011" y="1526675"/>
            <a:ext cx="7764389" cy="4619903"/>
          </a:xfrm>
        </p:spPr>
      </p:pic>
      <p:sp>
        <p:nvSpPr>
          <p:cNvPr id="8" name="7 - Θέση περιεχομένου"/>
          <p:cNvSpPr>
            <a:spLocks noGrp="1"/>
          </p:cNvSpPr>
          <p:nvPr>
            <p:ph sz="half" idx="2"/>
          </p:nvPr>
        </p:nvSpPr>
        <p:spPr>
          <a:xfrm>
            <a:off x="8818945" y="2687782"/>
            <a:ext cx="2639027" cy="1884219"/>
          </a:xfrm>
        </p:spPr>
        <p:txBody>
          <a:bodyPr/>
          <a:lstStyle/>
          <a:p>
            <a:pPr algn="ctr">
              <a:lnSpc>
                <a:spcPct val="150000"/>
              </a:lnSpc>
              <a:buNone/>
            </a:pPr>
            <a:r>
              <a:rPr lang="en-US" sz="2000" dirty="0">
                <a:latin typeface="Abadi"/>
              </a:rPr>
              <a:t>VAFB SLC-4E launch site in California </a:t>
            </a:r>
            <a:endParaRPr lang="el-GR"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launch sites with circle objects on the map</a:t>
            </a:r>
          </a:p>
        </p:txBody>
      </p:sp>
    </p:spTree>
    <p:extLst>
      <p:ext uri="{BB962C8B-B14F-4D97-AF65-F5344CB8AC3E}">
        <p14:creationId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485238" y="1917288"/>
            <a:ext cx="2972733" cy="3422161"/>
          </a:xfrm>
          <a:prstGeom prst="rect">
            <a:avLst/>
          </a:prstGeom>
        </p:spPr>
        <p:txBody>
          <a:bodyPr lIns="91440" tIns="45720" rIns="91440" bIns="45720" anchor="t">
            <a:normAutofit fontScale="92500" lnSpcReduction="10000"/>
          </a:bodyPr>
          <a:lstStyle/>
          <a:p>
            <a:pPr marL="0" indent="0">
              <a:spcBef>
                <a:spcPts val="1400"/>
              </a:spcBef>
              <a:buNone/>
            </a:pPr>
            <a:r>
              <a:rPr lang="en-US" sz="2000" b="1" dirty="0">
                <a:solidFill>
                  <a:schemeClr val="accent3">
                    <a:lumMod val="25000"/>
                  </a:schemeClr>
                </a:solidFill>
                <a:latin typeface="Abadi" panose="020B0604020104020204" pitchFamily="34" charset="0"/>
              </a:rPr>
              <a:t>KSC LC 39A launch site in Florida</a:t>
            </a:r>
          </a:p>
          <a:p>
            <a:pPr marL="0" indent="0">
              <a:spcBef>
                <a:spcPts val="1400"/>
              </a:spcBef>
              <a:buNone/>
            </a:pP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accent3">
                    <a:lumMod val="25000"/>
                  </a:schemeClr>
                </a:solidFill>
                <a:latin typeface="Abadi" panose="020B0604020104020204" pitchFamily="34" charset="0"/>
              </a:rPr>
              <a:t>There are 39 color markers. Green color markers (class=1) that significantly outnumber red color markers (class=0). That means successful rocket launches are much more than unsuccessful ones.   </a:t>
            </a:r>
          </a:p>
          <a:p>
            <a:pPr>
              <a:spcBef>
                <a:spcPts val="1400"/>
              </a:spcBef>
            </a:pPr>
            <a:endParaRPr lang="en-US" dirty="0">
              <a:solidFill>
                <a:schemeClr val="accent3">
                  <a:lumMod val="25000"/>
                </a:schemeClr>
              </a:solidFill>
            </a:endParaRPr>
          </a:p>
        </p:txBody>
      </p:sp>
      <p:pic>
        <p:nvPicPr>
          <p:cNvPr id="6" name="Θέση περιεχομένου 5">
            <a:extLst>
              <a:ext uri="{FF2B5EF4-FFF2-40B4-BE49-F238E27FC236}">
                <a16:creationId xmlns:a16="http://schemas.microsoft.com/office/drawing/2014/main" id="{EA729CE5-D24C-C765-E740-B3F263E5444C}"/>
              </a:ext>
            </a:extLst>
          </p:cNvPr>
          <p:cNvPicPr>
            <a:picLocks noGrp="1" noChangeAspect="1"/>
          </p:cNvPicPr>
          <p:nvPr>
            <p:ph sz="half" idx="2"/>
          </p:nvPr>
        </p:nvPicPr>
        <p:blipFill>
          <a:blip r:embed="rId3"/>
          <a:stretch>
            <a:fillRect/>
          </a:stretch>
        </p:blipFill>
        <p:spPr>
          <a:xfrm>
            <a:off x="4674161" y="1917288"/>
            <a:ext cx="3740253" cy="3441291"/>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49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color markers for launch outcomes  </a:t>
            </a:r>
          </a:p>
        </p:txBody>
      </p:sp>
      <p:pic>
        <p:nvPicPr>
          <p:cNvPr id="7" name="Θέση περιεχομένου 5">
            <a:extLst>
              <a:ext uri="{FF2B5EF4-FFF2-40B4-BE49-F238E27FC236}">
                <a16:creationId xmlns:a16="http://schemas.microsoft.com/office/drawing/2014/main" id="{AADF76C2-7BAD-D630-42E0-F7228D6FD459}"/>
              </a:ext>
            </a:extLst>
          </p:cNvPr>
          <p:cNvPicPr>
            <a:picLocks noChangeAspect="1"/>
          </p:cNvPicPr>
          <p:nvPr/>
        </p:nvPicPr>
        <p:blipFill>
          <a:blip r:embed="rId4"/>
          <a:srcRect/>
          <a:stretch/>
        </p:blipFill>
        <p:spPr>
          <a:xfrm>
            <a:off x="770011" y="1898158"/>
            <a:ext cx="3972233" cy="3441291"/>
          </a:xfrm>
          <a:prstGeom prst="rect">
            <a:avLst/>
          </a:prstGeom>
        </p:spPr>
      </p:pic>
    </p:spTree>
    <p:extLst>
      <p:ext uri="{BB962C8B-B14F-4D97-AF65-F5344CB8AC3E}">
        <p14:creationId xmlns:p14="http://schemas.microsoft.com/office/powerpoint/2010/main" val="2222080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9419"/>
            <a:ext cx="10023936" cy="4446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5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upwards of 165 million dollars each.</a:t>
            </a:r>
          </a:p>
          <a:p>
            <a:pPr>
              <a:lnSpc>
                <a:spcPct val="25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The competitive advantage of SpaceX is the fact that it can reuse the first stage.</a:t>
            </a:r>
          </a:p>
          <a:p>
            <a:pPr algn="just">
              <a:lnSpc>
                <a:spcPct val="150000"/>
              </a:lnSpc>
              <a:spcBef>
                <a:spcPts val="1400"/>
              </a:spcBef>
              <a:buFont typeface="Wingdings" pitchFamily="2" charset="2"/>
              <a:buChar char="§"/>
            </a:pPr>
            <a:r>
              <a:rPr lang="en-US" sz="2000" dirty="0">
                <a:solidFill>
                  <a:schemeClr val="accent3">
                    <a:lumMod val="25000"/>
                  </a:schemeClr>
                </a:solidFill>
                <a:latin typeface="Abadi" panose="020B0604020104020204" pitchFamily="34" charset="0"/>
              </a:rPr>
              <a:t>A machine learning model will predict whether the first stage will successfully land, in order to determine what attributes are correlated with successful Falcon 9 rocket landings and therefore determine the cost of a launch.   </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601314" y="4608269"/>
            <a:ext cx="10515600" cy="1711081"/>
          </a:xfrm>
          <a:prstGeom prst="rect">
            <a:avLst/>
          </a:prstGeom>
        </p:spPr>
        <p:txBody>
          <a:bodyPr lIns="91440" tIns="45720" rIns="91440" bIns="45720" anchor="t">
            <a:normAutofit/>
          </a:bodyPr>
          <a:lstStyle/>
          <a:p>
            <a:pPr marL="0" indent="0" algn="just">
              <a:spcBef>
                <a:spcPts val="1400"/>
              </a:spcBef>
              <a:buNone/>
            </a:pPr>
            <a:r>
              <a:rPr lang="en-US" sz="2000" b="1" dirty="0">
                <a:solidFill>
                  <a:schemeClr val="accent3">
                    <a:lumMod val="25000"/>
                  </a:schemeClr>
                </a:solidFill>
                <a:latin typeface="Abadi" panose="020B0604020104020204" pitchFamily="34" charset="0"/>
              </a:rPr>
              <a:t>There are 21 color markers on the CCAFS SLC-40 launch site and 78 color markers on the CCAFS LC-40 launch sites in Florida </a:t>
            </a: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accent3">
                    <a:lumMod val="25000"/>
                  </a:schemeClr>
                </a:solidFill>
                <a:latin typeface="Abadi" panose="020B0604020104020204" pitchFamily="34" charset="0"/>
              </a:rPr>
              <a:t>The predominant color of markers is red (class=0) on both CCAFS LC-40 and CCAFS SLC-40 launch sites. That means unsuccessful rocket launches prevail over successful ones.   </a:t>
            </a:r>
          </a:p>
          <a:p>
            <a:pPr>
              <a:spcBef>
                <a:spcPts val="1400"/>
              </a:spcBef>
            </a:pPr>
            <a:endParaRPr lang="en-US" dirty="0">
              <a:solidFill>
                <a:schemeClr val="accent3">
                  <a:lumMod val="25000"/>
                </a:schemeClr>
              </a:solidFill>
            </a:endParaRPr>
          </a:p>
        </p:txBody>
      </p:sp>
      <p:pic>
        <p:nvPicPr>
          <p:cNvPr id="6" name="Θέση περιεχομένου 5">
            <a:extLst>
              <a:ext uri="{FF2B5EF4-FFF2-40B4-BE49-F238E27FC236}">
                <a16:creationId xmlns:a16="http://schemas.microsoft.com/office/drawing/2014/main" id="{EA729CE5-D24C-C765-E740-B3F263E5444C}"/>
              </a:ext>
            </a:extLst>
          </p:cNvPr>
          <p:cNvPicPr>
            <a:picLocks noGrp="1" noChangeAspect="1"/>
          </p:cNvPicPr>
          <p:nvPr>
            <p:ph sz="half" idx="2"/>
          </p:nvPr>
        </p:nvPicPr>
        <p:blipFill>
          <a:blip r:embed="rId3"/>
          <a:srcRect/>
          <a:stretch/>
        </p:blipFill>
        <p:spPr>
          <a:xfrm>
            <a:off x="7680535" y="1492970"/>
            <a:ext cx="3436379" cy="3023423"/>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color markers for launch outcomes  </a:t>
            </a:r>
          </a:p>
        </p:txBody>
      </p:sp>
      <p:pic>
        <p:nvPicPr>
          <p:cNvPr id="7" name="Θέση περιεχομένου 5">
            <a:extLst>
              <a:ext uri="{FF2B5EF4-FFF2-40B4-BE49-F238E27FC236}">
                <a16:creationId xmlns:a16="http://schemas.microsoft.com/office/drawing/2014/main" id="{AADF76C2-7BAD-D630-42E0-F7228D6FD45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01314" y="1534366"/>
            <a:ext cx="3439744" cy="2966042"/>
          </a:xfrm>
          <a:prstGeom prst="rect">
            <a:avLst/>
          </a:prstGeom>
        </p:spPr>
      </p:pic>
      <p:pic>
        <p:nvPicPr>
          <p:cNvPr id="2" name="Θέση περιεχομένου 5">
            <a:extLst>
              <a:ext uri="{FF2B5EF4-FFF2-40B4-BE49-F238E27FC236}">
                <a16:creationId xmlns:a16="http://schemas.microsoft.com/office/drawing/2014/main" id="{9C6F7E67-1479-0635-CB3D-4D74ED158D75}"/>
              </a:ext>
            </a:extLst>
          </p:cNvPr>
          <p:cNvPicPr>
            <a:picLocks noChangeAspect="1"/>
          </p:cNvPicPr>
          <p:nvPr/>
        </p:nvPicPr>
        <p:blipFill>
          <a:blip r:embed="rId5"/>
          <a:srcRect/>
          <a:stretch/>
        </p:blipFill>
        <p:spPr>
          <a:xfrm>
            <a:off x="4140925" y="1534366"/>
            <a:ext cx="3439743" cy="2966042"/>
          </a:xfrm>
          <a:prstGeom prst="rect">
            <a:avLst/>
          </a:prstGeom>
        </p:spPr>
      </p:pic>
    </p:spTree>
    <p:extLst>
      <p:ext uri="{BB962C8B-B14F-4D97-AF65-F5344CB8AC3E}">
        <p14:creationId xmlns:p14="http://schemas.microsoft.com/office/powerpoint/2010/main" val="410733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485238" y="1917288"/>
            <a:ext cx="2972733" cy="3422161"/>
          </a:xfrm>
          <a:prstGeom prst="rect">
            <a:avLst/>
          </a:prstGeom>
        </p:spPr>
        <p:txBody>
          <a:bodyPr lIns="91440" tIns="45720" rIns="91440" bIns="45720" anchor="t">
            <a:normAutofit lnSpcReduction="10000"/>
          </a:bodyPr>
          <a:lstStyle/>
          <a:p>
            <a:pPr marL="0" indent="0">
              <a:spcBef>
                <a:spcPts val="1400"/>
              </a:spcBef>
              <a:buNone/>
            </a:pPr>
            <a:r>
              <a:rPr lang="it-IT" sz="2000" b="1" dirty="0">
                <a:solidFill>
                  <a:schemeClr val="accent3">
                    <a:lumMod val="25000"/>
                  </a:schemeClr>
                </a:solidFill>
                <a:latin typeface="Abadi" panose="020B0604020104020204" pitchFamily="34" charset="0"/>
              </a:rPr>
              <a:t>VAFB SLC-4E launch site in California </a:t>
            </a:r>
          </a:p>
          <a:p>
            <a:pPr marL="0" indent="0">
              <a:spcBef>
                <a:spcPts val="1400"/>
              </a:spcBef>
              <a:buNone/>
            </a:pPr>
            <a:endParaRPr lang="en-US" sz="2000" dirty="0">
              <a:solidFill>
                <a:schemeClr val="accent3">
                  <a:lumMod val="25000"/>
                </a:schemeClr>
              </a:solidFill>
              <a:latin typeface="Abadi" panose="020B0604020104020204" pitchFamily="34" charset="0"/>
            </a:endParaRPr>
          </a:p>
          <a:p>
            <a:pPr marL="0" indent="0" algn="just">
              <a:spcBef>
                <a:spcPts val="1400"/>
              </a:spcBef>
              <a:buNone/>
            </a:pPr>
            <a:r>
              <a:rPr lang="en-US" sz="2000" dirty="0">
                <a:solidFill>
                  <a:schemeClr val="accent3">
                    <a:lumMod val="25000"/>
                  </a:schemeClr>
                </a:solidFill>
                <a:latin typeface="Abadi" panose="020B0604020104020204" pitchFamily="34" charset="0"/>
              </a:rPr>
              <a:t>There are 30 color markers. Green color markers (class=1) are slightly fewer than red color markers (class=0). It is not clear whether the launch site in California affects the launch outcome. </a:t>
            </a:r>
          </a:p>
          <a:p>
            <a:pPr>
              <a:spcBef>
                <a:spcPts val="1400"/>
              </a:spcBef>
            </a:pPr>
            <a:endParaRPr lang="en-US" dirty="0">
              <a:solidFill>
                <a:schemeClr val="accent3">
                  <a:lumMod val="25000"/>
                </a:schemeClr>
              </a:solidFill>
            </a:endParaRPr>
          </a:p>
        </p:txBody>
      </p:sp>
      <p:pic>
        <p:nvPicPr>
          <p:cNvPr id="6" name="Θέση περιεχομένου 5">
            <a:extLst>
              <a:ext uri="{FF2B5EF4-FFF2-40B4-BE49-F238E27FC236}">
                <a16:creationId xmlns:a16="http://schemas.microsoft.com/office/drawing/2014/main" id="{EA729CE5-D24C-C765-E740-B3F263E5444C}"/>
              </a:ext>
            </a:extLst>
          </p:cNvPr>
          <p:cNvPicPr>
            <a:picLocks noGrp="1" noChangeAspect="1"/>
          </p:cNvPicPr>
          <p:nvPr>
            <p:ph sz="half" idx="2"/>
          </p:nvPr>
        </p:nvPicPr>
        <p:blipFill>
          <a:blip r:embed="rId3"/>
          <a:srcRect/>
          <a:stretch/>
        </p:blipFill>
        <p:spPr>
          <a:xfrm>
            <a:off x="4742244" y="1917288"/>
            <a:ext cx="3672170" cy="3441291"/>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color markers for launch outcomes  </a:t>
            </a:r>
          </a:p>
        </p:txBody>
      </p:sp>
      <p:pic>
        <p:nvPicPr>
          <p:cNvPr id="7" name="Θέση περιεχομένου 5">
            <a:extLst>
              <a:ext uri="{FF2B5EF4-FFF2-40B4-BE49-F238E27FC236}">
                <a16:creationId xmlns:a16="http://schemas.microsoft.com/office/drawing/2014/main" id="{AADF76C2-7BAD-D630-42E0-F7228D6FD459}"/>
              </a:ext>
            </a:extLst>
          </p:cNvPr>
          <p:cNvPicPr>
            <a:picLocks noChangeAspect="1"/>
          </p:cNvPicPr>
          <p:nvPr/>
        </p:nvPicPr>
        <p:blipFill>
          <a:blip r:embed="rId4"/>
          <a:srcRect/>
          <a:stretch/>
        </p:blipFill>
        <p:spPr>
          <a:xfrm>
            <a:off x="770011" y="1917288"/>
            <a:ext cx="3972233" cy="3441291"/>
          </a:xfrm>
          <a:prstGeom prst="rect">
            <a:avLst/>
          </a:prstGeom>
        </p:spPr>
      </p:pic>
    </p:spTree>
    <p:extLst>
      <p:ext uri="{BB962C8B-B14F-4D97-AF65-F5344CB8AC3E}">
        <p14:creationId xmlns:p14="http://schemas.microsoft.com/office/powerpoint/2010/main" val="4139365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890359" y="1917288"/>
            <a:ext cx="2751034" cy="3422161"/>
          </a:xfrm>
          <a:prstGeom prst="rect">
            <a:avLst/>
          </a:prstGeom>
        </p:spPr>
        <p:txBody>
          <a:bodyPr lIns="91440" tIns="45720" rIns="91440" bIns="45720" anchor="t">
            <a:normAutofit lnSpcReduction="10000"/>
          </a:bodyPr>
          <a:lstStyle/>
          <a:p>
            <a:pPr marL="0" indent="0">
              <a:spcBef>
                <a:spcPts val="1400"/>
              </a:spcBef>
              <a:buNone/>
            </a:pPr>
            <a:r>
              <a:rPr lang="it-IT" sz="2000" b="1" dirty="0">
                <a:solidFill>
                  <a:schemeClr val="accent3">
                    <a:lumMod val="25000"/>
                  </a:schemeClr>
                </a:solidFill>
                <a:latin typeface="Abadi" panose="020B0604020104020204" pitchFamily="34" charset="0"/>
              </a:rPr>
              <a:t>CCAFS SLC-40 launch site in Florida</a:t>
            </a: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The distance from Titusville city (latitude = 28.61208, longitude = -80.80764) is 23.19 Km</a:t>
            </a:r>
          </a:p>
          <a:p>
            <a:pPr>
              <a:spcBef>
                <a:spcPts val="1400"/>
              </a:spcBef>
            </a:pPr>
            <a:r>
              <a:rPr lang="en-US" sz="2000" dirty="0">
                <a:solidFill>
                  <a:schemeClr val="accent3">
                    <a:lumMod val="25000"/>
                  </a:schemeClr>
                </a:solidFill>
                <a:latin typeface="Abadi" panose="020B0604020104020204" pitchFamily="34" charset="0"/>
              </a:rPr>
              <a:t>The distance from the coastline is 0.86 Km  </a:t>
            </a:r>
          </a:p>
        </p:txBody>
      </p:sp>
      <p:pic>
        <p:nvPicPr>
          <p:cNvPr id="6" name="Θέση περιεχομένου 5">
            <a:extLst>
              <a:ext uri="{FF2B5EF4-FFF2-40B4-BE49-F238E27FC236}">
                <a16:creationId xmlns:a16="http://schemas.microsoft.com/office/drawing/2014/main" id="{EA729CE5-D24C-C765-E740-B3F263E5444C}"/>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rcRect/>
          <a:stretch/>
        </p:blipFill>
        <p:spPr>
          <a:xfrm>
            <a:off x="4866967" y="1917288"/>
            <a:ext cx="3952568" cy="3441291"/>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the distances between a launch site and its proximities</a:t>
            </a:r>
          </a:p>
        </p:txBody>
      </p:sp>
      <p:pic>
        <p:nvPicPr>
          <p:cNvPr id="7" name="Θέση περιεχομένου 5">
            <a:extLst>
              <a:ext uri="{FF2B5EF4-FFF2-40B4-BE49-F238E27FC236}">
                <a16:creationId xmlns:a16="http://schemas.microsoft.com/office/drawing/2014/main" id="{AADF76C2-7BAD-D630-42E0-F7228D6FD459}"/>
              </a:ext>
            </a:extLst>
          </p:cNvPr>
          <p:cNvPicPr>
            <a:picLocks noChangeAspect="1"/>
          </p:cNvPicPr>
          <p:nvPr/>
        </p:nvPicPr>
        <p:blipFill>
          <a:blip r:embed="rId4"/>
          <a:srcRect/>
          <a:stretch/>
        </p:blipFill>
        <p:spPr>
          <a:xfrm>
            <a:off x="550606" y="1917288"/>
            <a:ext cx="4245537" cy="3422161"/>
          </a:xfrm>
          <a:prstGeom prst="rect">
            <a:avLst/>
          </a:prstGeom>
        </p:spPr>
      </p:pic>
    </p:spTree>
    <p:extLst>
      <p:ext uri="{BB962C8B-B14F-4D97-AF65-F5344CB8AC3E}">
        <p14:creationId xmlns:p14="http://schemas.microsoft.com/office/powerpoint/2010/main" val="1636768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38201" y="1666875"/>
            <a:ext cx="2355376" cy="4124325"/>
          </a:xfrm>
          <a:prstGeom prst="rect">
            <a:avLst/>
          </a:prstGeom>
        </p:spPr>
        <p:txBody>
          <a:bodyPr lIns="91440" tIns="45720" rIns="91440" bIns="45720" anchor="t">
            <a:normAutofit fontScale="85000" lnSpcReduction="10000"/>
          </a:bodyPr>
          <a:lstStyle/>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KSC LC-39A has the highest success rate at 41.7%</a:t>
            </a: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success rate of CCAFS LC-40 launch site is at 29.2%</a:t>
            </a: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success rate of VAFB SLC-4E launch site is at 16.7%</a:t>
            </a:r>
          </a:p>
          <a:p>
            <a:pPr>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CCAFS SLC-40 launch site has the lowest success rate at 12.5%</a:t>
            </a:r>
          </a:p>
        </p:txBody>
      </p:sp>
      <p:pic>
        <p:nvPicPr>
          <p:cNvPr id="7" name="Θέση περιεχομένου 6">
            <a:extLst>
              <a:ext uri="{FF2B5EF4-FFF2-40B4-BE49-F238E27FC236}">
                <a16:creationId xmlns:a16="http://schemas.microsoft.com/office/drawing/2014/main" id="{817D9BA6-A874-8FB0-F5FB-E7E23AE2E1A9}"/>
              </a:ext>
            </a:extLst>
          </p:cNvPr>
          <p:cNvPicPr>
            <a:picLocks noGrp="1" noChangeAspect="1"/>
          </p:cNvPicPr>
          <p:nvPr>
            <p:ph sz="half" idx="2"/>
          </p:nvPr>
        </p:nvPicPr>
        <p:blipFill>
          <a:blip r:embed="rId3"/>
          <a:stretch>
            <a:fillRect/>
          </a:stretch>
        </p:blipFill>
        <p:spPr>
          <a:xfrm>
            <a:off x="3193577" y="1405719"/>
            <a:ext cx="8557145" cy="4619854"/>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launch sites </a:t>
            </a:r>
          </a:p>
        </p:txBody>
      </p:sp>
    </p:spTree>
    <p:extLst>
      <p:ext uri="{BB962C8B-B14F-4D97-AF65-F5344CB8AC3E}">
        <p14:creationId xmlns:p14="http://schemas.microsoft.com/office/powerpoint/2010/main" val="700132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1152524" y="5329539"/>
            <a:ext cx="9991725" cy="696034"/>
          </a:xfrm>
          <a:prstGeom prst="rect">
            <a:avLst/>
          </a:prstGeom>
        </p:spPr>
        <p:txBody>
          <a:bodyPr lIns="91440" tIns="45720" rIns="91440" bIns="45720" anchor="t">
            <a:normAutofit fontScale="92500" lnSpcReduction="10000"/>
          </a:bodyPr>
          <a:lstStyle/>
          <a:p>
            <a:pPr>
              <a:buFont typeface="Wingdings" panose="05000000000000000000" pitchFamily="2" charset="2"/>
              <a:buChar char="§"/>
            </a:pPr>
            <a:r>
              <a:rPr lang="en-US" sz="2000" dirty="0">
                <a:latin typeface="Abadi" panose="020B0604020104020204" pitchFamily="34" charset="0"/>
              </a:rPr>
              <a:t>The launch success rate of the KSC LC-39A launch site is at 76.9%</a:t>
            </a:r>
          </a:p>
          <a:p>
            <a:pPr>
              <a:buFont typeface="Wingdings" panose="05000000000000000000" pitchFamily="2" charset="2"/>
              <a:buChar char="§"/>
            </a:pPr>
            <a:r>
              <a:rPr lang="en-US" sz="2000" dirty="0">
                <a:latin typeface="Abadi" panose="020B0604020104020204" pitchFamily="34" charset="0"/>
              </a:rPr>
              <a:t>The failed launch rate of the KSC LC-39A launch site is at 23.1% </a:t>
            </a:r>
          </a:p>
        </p:txBody>
      </p:sp>
      <p:pic>
        <p:nvPicPr>
          <p:cNvPr id="7" name="Θέση περιεχομένου 6">
            <a:extLst>
              <a:ext uri="{FF2B5EF4-FFF2-40B4-BE49-F238E27FC236}">
                <a16:creationId xmlns:a16="http://schemas.microsoft.com/office/drawing/2014/main" id="{8CAF1D6C-3454-E68B-A0E8-928E42277A41}"/>
              </a:ext>
            </a:extLst>
          </p:cNvPr>
          <p:cNvPicPr>
            <a:picLocks noGrp="1" noChangeAspect="1"/>
          </p:cNvPicPr>
          <p:nvPr>
            <p:ph sz="half" idx="2"/>
          </p:nvPr>
        </p:nvPicPr>
        <p:blipFill>
          <a:blip r:embed="rId3"/>
          <a:stretch>
            <a:fillRect/>
          </a:stretch>
        </p:blipFill>
        <p:spPr>
          <a:xfrm>
            <a:off x="770011" y="1438275"/>
            <a:ext cx="10687961" cy="3781425"/>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55</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870446"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The launch success ratio of a launch site with the highest launch success rate </a:t>
            </a:r>
          </a:p>
        </p:txBody>
      </p:sp>
    </p:spTree>
    <p:extLst>
      <p:ext uri="{BB962C8B-B14F-4D97-AF65-F5344CB8AC3E}">
        <p14:creationId xmlns:p14="http://schemas.microsoft.com/office/powerpoint/2010/main" val="1866160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1152524" y="5500047"/>
            <a:ext cx="9991725" cy="709684"/>
          </a:xfrm>
          <a:prstGeom prst="rect">
            <a:avLst/>
          </a:prstGeom>
        </p:spPr>
        <p:txBody>
          <a:bodyPr lIns="91440" tIns="45720" rIns="91440" bIns="45720" anchor="t">
            <a:normAutofit fontScale="92500" lnSpcReduction="10000"/>
          </a:bodyPr>
          <a:lstStyle/>
          <a:p>
            <a:pPr>
              <a:buFont typeface="Wingdings" panose="05000000000000000000" pitchFamily="2" charset="2"/>
              <a:buChar char="§"/>
            </a:pPr>
            <a:r>
              <a:rPr lang="en-US" sz="2000" dirty="0">
                <a:latin typeface="Abadi" panose="020B0604020104020204" pitchFamily="34" charset="0"/>
              </a:rPr>
              <a:t>The launch success rate of the CCAFS SLC-40 launch site is at 57.1%</a:t>
            </a:r>
          </a:p>
          <a:p>
            <a:pPr>
              <a:buFont typeface="Wingdings" panose="05000000000000000000" pitchFamily="2" charset="2"/>
              <a:buChar char="§"/>
            </a:pPr>
            <a:r>
              <a:rPr lang="en-US" sz="2000" dirty="0">
                <a:latin typeface="Abadi" panose="020B0604020104020204" pitchFamily="34" charset="0"/>
              </a:rPr>
              <a:t>The failed launch rate of the CCAFS SLC-40 launch site is at 42.9% </a:t>
            </a:r>
          </a:p>
        </p:txBody>
      </p:sp>
      <p:pic>
        <p:nvPicPr>
          <p:cNvPr id="7" name="Θέση περιεχομένου 6">
            <a:extLst>
              <a:ext uri="{FF2B5EF4-FFF2-40B4-BE49-F238E27FC236}">
                <a16:creationId xmlns:a16="http://schemas.microsoft.com/office/drawing/2014/main" id="{8CAF1D6C-3454-E68B-A0E8-928E42277A41}"/>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770012" y="1438275"/>
            <a:ext cx="10687960" cy="3891264"/>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56</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success ratio of a launch site with the lowest launch success rate </a:t>
            </a:r>
          </a:p>
        </p:txBody>
      </p:sp>
    </p:spTree>
    <p:extLst>
      <p:ext uri="{BB962C8B-B14F-4D97-AF65-F5344CB8AC3E}">
        <p14:creationId xmlns:p14="http://schemas.microsoft.com/office/powerpoint/2010/main" val="1866160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933450" y="5471885"/>
            <a:ext cx="10352161" cy="955325"/>
          </a:xfrm>
          <a:prstGeom prst="rect">
            <a:avLst/>
          </a:prstGeom>
        </p:spPr>
        <p:txBody>
          <a:bodyPr lIns="91440" tIns="45720" rIns="91440" bIns="45720" anchor="t">
            <a:normAutofit/>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The KSC LC-39A</a:t>
            </a:r>
            <a:r>
              <a:rPr lang="en-US" sz="2000" dirty="0">
                <a:latin typeface="Abadi" panose="020B0604020104020204" pitchFamily="34" charset="0"/>
              </a:rPr>
              <a:t> </a:t>
            </a:r>
            <a:r>
              <a:rPr lang="en-US" sz="2000" dirty="0">
                <a:solidFill>
                  <a:schemeClr val="accent3">
                    <a:lumMod val="25000"/>
                  </a:schemeClr>
                </a:solidFill>
                <a:latin typeface="Abadi" panose="020B0604020104020204" pitchFamily="34" charset="0"/>
              </a:rPr>
              <a:t>launch site has unsuccessful launches (class=0) using the FT booster version and the payload mass is higher than 5,500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Θέση περιεχομένου 6">
            <a:extLst>
              <a:ext uri="{FF2B5EF4-FFF2-40B4-BE49-F238E27FC236}">
                <a16:creationId xmlns:a16="http://schemas.microsoft.com/office/drawing/2014/main" id="{888AF2AB-EF1D-D6A7-BA65-16AAD799225A}"/>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933451" y="1398945"/>
            <a:ext cx="10524522" cy="4072940"/>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in correlation with payload mass for KSC LC-39A</a:t>
            </a:r>
          </a:p>
        </p:txBody>
      </p:sp>
    </p:spTree>
    <p:extLst>
      <p:ext uri="{BB962C8B-B14F-4D97-AF65-F5344CB8AC3E}">
        <p14:creationId xmlns:p14="http://schemas.microsoft.com/office/powerpoint/2010/main" val="252359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933450" y="5573486"/>
            <a:ext cx="10352161" cy="653143"/>
          </a:xfrm>
          <a:prstGeom prst="rect">
            <a:avLst/>
          </a:prstGeom>
        </p:spPr>
        <p:txBody>
          <a:bodyPr lIns="91440" tIns="45720" rIns="91440" bIns="45720" anchor="t">
            <a:normAutofit lnSpcReduction="10000"/>
          </a:body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The </a:t>
            </a:r>
            <a:r>
              <a:rPr lang="en-US" sz="2000" dirty="0">
                <a:latin typeface="Abadi" panose="020B0604020104020204" pitchFamily="34" charset="0"/>
              </a:rPr>
              <a:t>CCAFS SLC-40 </a:t>
            </a:r>
            <a:r>
              <a:rPr lang="en-US" sz="2000" dirty="0">
                <a:solidFill>
                  <a:schemeClr val="accent3">
                    <a:lumMod val="25000"/>
                  </a:schemeClr>
                </a:solidFill>
                <a:latin typeface="Abadi" panose="020B0604020104020204" pitchFamily="34" charset="0"/>
              </a:rPr>
              <a:t>launch site has mainly unsuccessful launches (class=0) using the B4 booster version and the payload mass is higher than 2,500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Θέση περιεχομένου 6">
            <a:extLst>
              <a:ext uri="{FF2B5EF4-FFF2-40B4-BE49-F238E27FC236}">
                <a16:creationId xmlns:a16="http://schemas.microsoft.com/office/drawing/2014/main" id="{888AF2AB-EF1D-D6A7-BA65-16AAD799225A}"/>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933450" y="1398945"/>
            <a:ext cx="10352161" cy="4174541"/>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58</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in correlation with payload mass for CCAFS SLC-40 </a:t>
            </a:r>
          </a:p>
        </p:txBody>
      </p:sp>
    </p:spTree>
    <p:extLst>
      <p:ext uri="{BB962C8B-B14F-4D97-AF65-F5344CB8AC3E}">
        <p14:creationId xmlns:p14="http://schemas.microsoft.com/office/powerpoint/2010/main" val="252359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946787" y="1807337"/>
            <a:ext cx="7517543" cy="768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buNone/>
            </a:pPr>
            <a:endParaRPr lang="en-US" sz="1800" dirty="0"/>
          </a:p>
          <a:p>
            <a:pPr marL="457200" lvl="1" indent="0">
              <a:buNone/>
            </a:pPr>
            <a:endParaRPr lang="en-US" sz="1800" dirty="0"/>
          </a:p>
        </p:txBody>
      </p:sp>
      <p:sp>
        <p:nvSpPr>
          <p:cNvPr id="5" name="4 - Τίτλος"/>
          <p:cNvSpPr>
            <a:spLocks noGrp="1"/>
          </p:cNvSpPr>
          <p:nvPr>
            <p:ph type="title"/>
          </p:nvPr>
        </p:nvSpPr>
        <p:spPr>
          <a:xfrm>
            <a:off x="6117360" y="2351468"/>
            <a:ext cx="5194824" cy="1930973"/>
          </a:xfrm>
        </p:spPr>
        <p:txBody>
          <a:bodyPr/>
          <a:lstStyle/>
          <a:p>
            <a:pPr algn="just">
              <a:lnSpc>
                <a:spcPct val="150000"/>
              </a:lnSpc>
            </a:pPr>
            <a:r>
              <a:rPr lang="en-US" sz="2000" b="1" dirty="0">
                <a:latin typeface="Abadi" panose="020B0604020104020204" pitchFamily="34" charset="0"/>
              </a:rPr>
              <a:t>The accuracy rate for each method  (Logistic regression, Decision Tree, SVM, KNN) is the same </a:t>
            </a:r>
            <a:endParaRPr lang="el-GR" sz="2000" b="1" dirty="0"/>
          </a:p>
        </p:txBody>
      </p:sp>
      <p:pic>
        <p:nvPicPr>
          <p:cNvPr id="9" name="8 - Θέση περιεχομένου" descr="Στιγμιότυπο οθόνης (15).png"/>
          <p:cNvPicPr>
            <a:picLocks noGrp="1" noChangeAspect="1"/>
          </p:cNvPicPr>
          <p:nvPr>
            <p:ph idx="1"/>
          </p:nvPr>
        </p:nvPicPr>
        <p:blipFill>
          <a:blip r:embed="rId4"/>
          <a:stretch>
            <a:fillRect/>
          </a:stretch>
        </p:blipFill>
        <p:spPr>
          <a:xfrm>
            <a:off x="968426" y="2255520"/>
            <a:ext cx="4737132" cy="2529788"/>
          </a:xfr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60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p>
        </p:txBody>
      </p:sp>
    </p:spTree>
    <p:extLst>
      <p:ext uri="{BB962C8B-B14F-4D97-AF65-F5344CB8AC3E}">
        <p14:creationId xmlns:p14="http://schemas.microsoft.com/office/powerpoint/2010/main" val="321008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8 - Θέση περιεχομένου" descr="Logistic regression.png"/>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861654" y="1510053"/>
            <a:ext cx="5134692" cy="4324447"/>
          </a:xfr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61</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p>
        </p:txBody>
      </p:sp>
      <p:sp>
        <p:nvSpPr>
          <p:cNvPr id="5" name="Θέση περιεχομένου 4">
            <a:extLst>
              <a:ext uri="{FF2B5EF4-FFF2-40B4-BE49-F238E27FC236}">
                <a16:creationId xmlns:a16="http://schemas.microsoft.com/office/drawing/2014/main" id="{D83ABD32-CF7E-AFCF-000C-D6C41E7E8F34}"/>
              </a:ext>
            </a:extLst>
          </p:cNvPr>
          <p:cNvSpPr>
            <a:spLocks noGrp="1"/>
          </p:cNvSpPr>
          <p:nvPr>
            <p:ph sz="half" idx="2"/>
          </p:nvPr>
        </p:nvSpPr>
        <p:spPr>
          <a:xfrm>
            <a:off x="6172200" y="1510054"/>
            <a:ext cx="5181600" cy="4324446"/>
          </a:xfrm>
        </p:spPr>
        <p:txBody>
          <a:bodyPr/>
          <a:lstStyle/>
          <a:p>
            <a:pPr algn="just">
              <a:buFont typeface="Wingdings" panose="05000000000000000000" pitchFamily="2" charset="2"/>
              <a:buChar char="§"/>
            </a:pPr>
            <a:r>
              <a:rPr lang="en-US" sz="2000" dirty="0">
                <a:latin typeface="Abadi" panose="020B0604020104020204" pitchFamily="34" charset="0"/>
              </a:rPr>
              <a:t>According to the confusion matrix of all methods, we can deduce  that  all  algorithms produce the same results</a:t>
            </a:r>
          </a:p>
          <a:p>
            <a:pPr algn="just">
              <a:buFont typeface="Wingdings" panose="05000000000000000000" pitchFamily="2" charset="2"/>
              <a:buChar char="§"/>
            </a:pPr>
            <a:r>
              <a:rPr lang="en-US" sz="2000" dirty="0">
                <a:latin typeface="Abadi" panose="020B0604020104020204" pitchFamily="34" charset="0"/>
              </a:rPr>
              <a:t>All the algorithms have failed to predict correctly for 3 times out of 18. Specifically, models have incorrectly predicted that rockets would land successfully but actually they did not manage to do so.  </a:t>
            </a:r>
          </a:p>
          <a:p>
            <a:pPr algn="just">
              <a:buFont typeface="Wingdings" panose="05000000000000000000" pitchFamily="2" charset="2"/>
              <a:buChar char="§"/>
            </a:pPr>
            <a:r>
              <a:rPr lang="en-US" sz="2000" dirty="0">
                <a:latin typeface="Abadi" panose="020B0604020104020204" pitchFamily="34" charset="0"/>
              </a:rPr>
              <a:t>All the algorithms have correctly predicted for 15 times out of 18. Specifically, models have correctly predicted for 12 times that rockets would land successfully and for 3 times that rockets would not land. </a:t>
            </a:r>
          </a:p>
        </p:txBody>
      </p:sp>
    </p:spTree>
    <p:extLst>
      <p:ext uri="{BB962C8B-B14F-4D97-AF65-F5344CB8AC3E}">
        <p14:creationId xmlns:p14="http://schemas.microsoft.com/office/powerpoint/2010/main" val="1813711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62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78857"/>
            <a:ext cx="10074970" cy="5048354"/>
          </a:xfrm>
          <a:prstGeom prst="rect">
            <a:avLst/>
          </a:prstGeom>
        </p:spPr>
        <p:txBody>
          <a:bodyPr>
            <a:normAutofit fontScale="77500" lnSpcReduction="20000"/>
          </a:bodyPr>
          <a:lstStyle/>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VAFB SLC 4E, KSC LC 39A and CCAFS SLC 40 launch sites show that launch success rate is getting higher as flight number is increasing.  </a:t>
            </a:r>
          </a:p>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KSC LC 39A launch site shows the highest launch success rate, at 100%, as long as the payload mass is equal or less than 5,000 kg.</a:t>
            </a:r>
          </a:p>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Rockets</a:t>
            </a:r>
            <a:r>
              <a:rPr lang="el-GR" sz="2400" dirty="0">
                <a:latin typeface="Abadi" panose="020B0604020104020204" pitchFamily="34" charset="0"/>
              </a:rPr>
              <a:t>,</a:t>
            </a:r>
            <a:r>
              <a:rPr lang="en-US" sz="2400" dirty="0">
                <a:latin typeface="Abadi" panose="020B0604020104020204" pitchFamily="34" charset="0"/>
              </a:rPr>
              <a:t> which create types of orbit such as ES-L1, GEO, HEO &amp; SSO, have the highest success rates at 100%.</a:t>
            </a:r>
          </a:p>
          <a:p>
            <a:pPr algn="just">
              <a:lnSpc>
                <a:spcPct val="100000"/>
              </a:lnSpc>
              <a:spcBef>
                <a:spcPts val="1400"/>
              </a:spcBef>
              <a:buFont typeface="Wingdings" panose="05000000000000000000" pitchFamily="2" charset="2"/>
              <a:buChar char="§"/>
            </a:pPr>
            <a:r>
              <a:rPr lang="en-US" sz="2400" dirty="0">
                <a:latin typeface="Abadi"/>
              </a:rPr>
              <a:t>Rockets that have made SSO orbit and the pay load mass is equal or less than 4,000 kg, the launch success rate is 100%.</a:t>
            </a:r>
            <a:endParaRPr lang="en-US" sz="2400" dirty="0">
              <a:latin typeface="Abadi" panose="020B0604020104020204" pitchFamily="34" charset="0"/>
            </a:endParaRPr>
          </a:p>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KSC LC 39A launch site has the highest launch success rate at almost 42% and CCAFS SLC-40 </a:t>
            </a:r>
            <a:r>
              <a:rPr lang="en-US" sz="2400" dirty="0">
                <a:latin typeface="Abadi"/>
              </a:rPr>
              <a:t>has the lowest launch success rate at 12.5%. </a:t>
            </a:r>
          </a:p>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The </a:t>
            </a:r>
            <a:r>
              <a:rPr lang="en-US" sz="2400" b="1" dirty="0">
                <a:latin typeface="Abadi" panose="020B0604020104020204" pitchFamily="34" charset="0"/>
              </a:rPr>
              <a:t>class</a:t>
            </a:r>
            <a:r>
              <a:rPr lang="en-US" sz="2400" dirty="0">
                <a:latin typeface="Abadi" panose="020B0604020104020204" pitchFamily="34" charset="0"/>
              </a:rPr>
              <a:t> is </a:t>
            </a:r>
            <a:r>
              <a:rPr lang="en-US" sz="2400" b="1" dirty="0">
                <a:latin typeface="Abadi" panose="020B0604020104020204" pitchFamily="34" charset="0"/>
              </a:rPr>
              <a:t>zero</a:t>
            </a:r>
            <a:r>
              <a:rPr lang="en-US" sz="2400" dirty="0">
                <a:latin typeface="Abadi" panose="020B0604020104020204" pitchFamily="34" charset="0"/>
              </a:rPr>
              <a:t> for the </a:t>
            </a:r>
            <a:r>
              <a:rPr lang="en-US" sz="2400" b="1" dirty="0">
                <a:latin typeface="Abadi" panose="020B0604020104020204" pitchFamily="34" charset="0"/>
              </a:rPr>
              <a:t>KSC LC-39A </a:t>
            </a:r>
            <a:r>
              <a:rPr lang="en-US" sz="2400" dirty="0">
                <a:latin typeface="Abadi" panose="020B0604020104020204" pitchFamily="34" charset="0"/>
              </a:rPr>
              <a:t>launch site when the FT booster version is used and the payload mass is higher than 5,500 Kg, while the </a:t>
            </a:r>
            <a:r>
              <a:rPr lang="en-US" sz="2400" b="1" dirty="0">
                <a:latin typeface="Abadi" panose="020B0604020104020204" pitchFamily="34" charset="0"/>
              </a:rPr>
              <a:t>class</a:t>
            </a:r>
            <a:r>
              <a:rPr lang="en-US" sz="2400" dirty="0">
                <a:latin typeface="Abadi" panose="020B0604020104020204" pitchFamily="34" charset="0"/>
              </a:rPr>
              <a:t> is </a:t>
            </a:r>
            <a:r>
              <a:rPr lang="en-US" sz="2400" b="1" dirty="0">
                <a:latin typeface="Abadi" panose="020B0604020104020204" pitchFamily="34" charset="0"/>
              </a:rPr>
              <a:t>zero</a:t>
            </a:r>
            <a:r>
              <a:rPr lang="en-US" sz="2400" dirty="0">
                <a:latin typeface="Abadi" panose="020B0604020104020204" pitchFamily="34" charset="0"/>
              </a:rPr>
              <a:t> for the </a:t>
            </a:r>
            <a:r>
              <a:rPr lang="en-US" sz="2400" b="1" dirty="0">
                <a:latin typeface="Abadi" panose="020B0604020104020204" pitchFamily="34" charset="0"/>
              </a:rPr>
              <a:t>CCAFS SLC-40</a:t>
            </a:r>
            <a:r>
              <a:rPr lang="en-US" sz="2400" dirty="0">
                <a:latin typeface="Abadi" panose="020B0604020104020204" pitchFamily="34" charset="0"/>
              </a:rPr>
              <a:t> launch site when the B4 booster version is used and the payload mass is higher than 2,500 Kg.</a:t>
            </a:r>
          </a:p>
          <a:p>
            <a:pPr algn="just">
              <a:lnSpc>
                <a:spcPct val="100000"/>
              </a:lnSpc>
              <a:spcBef>
                <a:spcPts val="1400"/>
              </a:spcBef>
              <a:buFont typeface="Wingdings" panose="05000000000000000000" pitchFamily="2" charset="2"/>
              <a:buChar char="§"/>
            </a:pPr>
            <a:r>
              <a:rPr lang="en-US" sz="2400" dirty="0">
                <a:latin typeface="Abadi" panose="020B0604020104020204" pitchFamily="34" charset="0"/>
              </a:rPr>
              <a:t>All the classification methods (Logistic Regression, Decision Tree, SVM, KNN) has the same accuracy rate at 0.833. </a:t>
            </a:r>
          </a:p>
          <a:p>
            <a:pPr algn="just">
              <a:lnSpc>
                <a:spcPct val="100000"/>
              </a:lnSpc>
              <a:spcBef>
                <a:spcPts val="1400"/>
              </a:spcBef>
              <a:buFont typeface="Wingdings" panose="05000000000000000000" pitchFamily="2" charset="2"/>
              <a:buChar char="§"/>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265809"/>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buFont typeface="Wingdings" pitchFamily="2" charset="2"/>
              <a:buChar char="§"/>
            </a:pPr>
            <a:r>
              <a:rPr lang="en-US" sz="3600" dirty="0">
                <a:solidFill>
                  <a:schemeClr val="accent3">
                    <a:lumMod val="25000"/>
                  </a:schemeClr>
                </a:solidFill>
                <a:latin typeface="Abadi"/>
              </a:rPr>
              <a:t>Data collection methodology:</a:t>
            </a:r>
          </a:p>
          <a:p>
            <a:pPr lvl="1">
              <a:lnSpc>
                <a:spcPct val="120000"/>
              </a:lnSpc>
              <a:spcBef>
                <a:spcPts val="1400"/>
              </a:spcBef>
              <a:buFont typeface="Wingdings" pitchFamily="2" charset="2"/>
              <a:buChar char="§"/>
            </a:pPr>
            <a:r>
              <a:rPr lang="en-US" sz="3600" dirty="0">
                <a:solidFill>
                  <a:schemeClr val="bg2">
                    <a:lumMod val="50000"/>
                  </a:schemeClr>
                </a:solidFill>
                <a:latin typeface="Abadi"/>
              </a:rPr>
              <a:t>Data collection with Space X REST calls </a:t>
            </a:r>
          </a:p>
          <a:p>
            <a:pPr lvl="1" algn="just">
              <a:lnSpc>
                <a:spcPct val="120000"/>
              </a:lnSpc>
              <a:spcBef>
                <a:spcPts val="1400"/>
              </a:spcBef>
              <a:buFont typeface="Wingdings" pitchFamily="2" charset="2"/>
              <a:buChar char="§"/>
            </a:pPr>
            <a:r>
              <a:rPr lang="en-US" sz="3600" dirty="0">
                <a:solidFill>
                  <a:schemeClr val="bg2">
                    <a:lumMod val="50000"/>
                  </a:schemeClr>
                </a:solidFill>
                <a:latin typeface="Abadi"/>
              </a:rPr>
              <a:t>Data collection with Web Scraping   </a:t>
            </a:r>
          </a:p>
          <a:p>
            <a:pPr>
              <a:lnSpc>
                <a:spcPct val="120000"/>
              </a:lnSpc>
              <a:spcBef>
                <a:spcPts val="1400"/>
              </a:spcBef>
              <a:buFont typeface="Wingdings" pitchFamily="2" charset="2"/>
              <a:buChar char="§"/>
            </a:pPr>
            <a:r>
              <a:rPr lang="en-US" sz="3600" dirty="0">
                <a:solidFill>
                  <a:schemeClr val="accent3">
                    <a:lumMod val="25000"/>
                  </a:schemeClr>
                </a:solidFill>
                <a:latin typeface="Abadi"/>
              </a:rPr>
              <a:t>Perform data wrangling</a:t>
            </a:r>
          </a:p>
          <a:p>
            <a:pPr lvl="1" algn="just">
              <a:lnSpc>
                <a:spcPct val="120000"/>
              </a:lnSpc>
              <a:spcBef>
                <a:spcPts val="1400"/>
              </a:spcBef>
              <a:buFont typeface="Wingdings" pitchFamily="2" charset="2"/>
              <a:buChar char="§"/>
            </a:pPr>
            <a:r>
              <a:rPr lang="en-US" sz="3600" dirty="0">
                <a:solidFill>
                  <a:schemeClr val="bg2">
                    <a:lumMod val="50000"/>
                  </a:schemeClr>
                </a:solidFill>
                <a:latin typeface="Abadi"/>
              </a:rPr>
              <a:t>Cleaning the data by removing or correcting inaccuracies, inconsistencies and duplicates   </a:t>
            </a:r>
          </a:p>
          <a:p>
            <a:pPr>
              <a:lnSpc>
                <a:spcPct val="120000"/>
              </a:lnSpc>
              <a:spcBef>
                <a:spcPts val="1400"/>
              </a:spcBef>
              <a:buFont typeface="Wingdings" pitchFamily="2" charset="2"/>
              <a:buChar char="§"/>
            </a:pPr>
            <a:r>
              <a:rPr lang="en-US" sz="3600" dirty="0">
                <a:solidFill>
                  <a:schemeClr val="accent3">
                    <a:lumMod val="25000"/>
                  </a:schemeClr>
                </a:solidFill>
                <a:latin typeface="Abadi"/>
              </a:rPr>
              <a:t>Perform exploratory data analysis (EDA) using visualization and SQL</a:t>
            </a:r>
          </a:p>
          <a:p>
            <a:pPr>
              <a:lnSpc>
                <a:spcPct val="120000"/>
              </a:lnSpc>
              <a:spcBef>
                <a:spcPts val="1400"/>
              </a:spcBef>
              <a:buFont typeface="Wingdings" pitchFamily="2" charset="2"/>
              <a:buChar char="§"/>
            </a:pPr>
            <a:r>
              <a:rPr lang="en-US" sz="3600" dirty="0">
                <a:solidFill>
                  <a:schemeClr val="accent3">
                    <a:lumMod val="25000"/>
                  </a:schemeClr>
                </a:solidFill>
                <a:latin typeface="Abadi"/>
              </a:rPr>
              <a:t>Perform interactive visual analytics using Folium and </a:t>
            </a:r>
            <a:r>
              <a:rPr lang="en-US" sz="3600" dirty="0" err="1">
                <a:solidFill>
                  <a:schemeClr val="accent3">
                    <a:lumMod val="25000"/>
                  </a:schemeClr>
                </a:solidFill>
                <a:latin typeface="Abadi"/>
              </a:rPr>
              <a:t>Plotly</a:t>
            </a:r>
            <a:r>
              <a:rPr lang="en-US" sz="3600" dirty="0">
                <a:solidFill>
                  <a:schemeClr val="accent3">
                    <a:lumMod val="25000"/>
                  </a:schemeClr>
                </a:solidFill>
                <a:latin typeface="Abadi"/>
              </a:rPr>
              <a:t> Dash</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3212864"/>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itchFamily="2" charset="2"/>
              <a:buChar char="§"/>
            </a:pPr>
            <a:r>
              <a:rPr lang="en-US" sz="5000" dirty="0">
                <a:solidFill>
                  <a:schemeClr val="accent3">
                    <a:lumMod val="25000"/>
                  </a:schemeClr>
                </a:solidFill>
                <a:latin typeface="Abadi"/>
              </a:rPr>
              <a:t>Perform predictive analysis using classification models</a:t>
            </a:r>
          </a:p>
          <a:p>
            <a:pPr lvl="1">
              <a:lnSpc>
                <a:spcPct val="120000"/>
              </a:lnSpc>
              <a:spcBef>
                <a:spcPts val="1400"/>
              </a:spcBef>
            </a:pPr>
            <a:r>
              <a:rPr lang="en-US" sz="5000" dirty="0">
                <a:solidFill>
                  <a:schemeClr val="bg2">
                    <a:lumMod val="50000"/>
                  </a:schemeClr>
                </a:solidFill>
                <a:latin typeface="Abadi"/>
              </a:rPr>
              <a:t>We split data into training and testing data </a:t>
            </a:r>
          </a:p>
          <a:p>
            <a:pPr lvl="1">
              <a:lnSpc>
                <a:spcPct val="120000"/>
              </a:lnSpc>
              <a:spcBef>
                <a:spcPts val="1400"/>
              </a:spcBef>
            </a:pPr>
            <a:r>
              <a:rPr lang="en-US" sz="5000" dirty="0">
                <a:solidFill>
                  <a:schemeClr val="bg2">
                    <a:lumMod val="50000"/>
                  </a:schemeClr>
                </a:solidFill>
                <a:latin typeface="Abadi"/>
              </a:rPr>
              <a:t>Training data is divided into validation data </a:t>
            </a:r>
          </a:p>
          <a:p>
            <a:pPr lvl="1">
              <a:lnSpc>
                <a:spcPct val="120000"/>
              </a:lnSpc>
              <a:spcBef>
                <a:spcPts val="1400"/>
              </a:spcBef>
            </a:pPr>
            <a:r>
              <a:rPr lang="en-US" sz="5000" dirty="0">
                <a:solidFill>
                  <a:schemeClr val="bg2">
                    <a:lumMod val="50000"/>
                  </a:schemeClr>
                </a:solidFill>
                <a:latin typeface="Abadi"/>
              </a:rPr>
              <a:t>The models are trained and hyper parameters are selected </a:t>
            </a:r>
          </a:p>
          <a:p>
            <a:pPr lvl="1">
              <a:lnSpc>
                <a:spcPct val="120000"/>
              </a:lnSpc>
              <a:spcBef>
                <a:spcPts val="1400"/>
              </a:spcBef>
            </a:pPr>
            <a:r>
              <a:rPr lang="en-US" sz="5000" dirty="0">
                <a:solidFill>
                  <a:schemeClr val="bg2">
                    <a:lumMod val="50000"/>
                  </a:schemeClr>
                </a:solidFill>
                <a:latin typeface="Abadi"/>
              </a:rPr>
              <a:t>We display the best parameters and the accuracy on the validation data </a:t>
            </a:r>
          </a:p>
          <a:p>
            <a:pPr lvl="1">
              <a:lnSpc>
                <a:spcPct val="120000"/>
              </a:lnSpc>
              <a:spcBef>
                <a:spcPts val="1400"/>
              </a:spcBef>
            </a:pPr>
            <a:r>
              <a:rPr lang="en-US" sz="5000" dirty="0">
                <a:solidFill>
                  <a:schemeClr val="bg2">
                    <a:lumMod val="50000"/>
                  </a:schemeClr>
                </a:solidFill>
                <a:latin typeface="Abadi"/>
              </a:rPr>
              <a:t>We calculate the accuracy on the test data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a:t>
            </a:r>
            <a:endParaRPr lang="en-US" dirty="0">
              <a:solidFill>
                <a:srgbClr val="0B49CB"/>
              </a:solidFill>
            </a:endParaRPr>
          </a:p>
        </p:txBody>
      </p:sp>
      <p:sp>
        <p:nvSpPr>
          <p:cNvPr id="2" name="Content Placeholder 2">
            <a:extLst>
              <a:ext uri="{FF2B5EF4-FFF2-40B4-BE49-F238E27FC236}">
                <a16:creationId xmlns:a16="http://schemas.microsoft.com/office/drawing/2014/main" id="{8372497B-09CC-15F5-1327-DB9B45023767}"/>
              </a:ext>
            </a:extLst>
          </p:cNvPr>
          <p:cNvSpPr txBox="1">
            <a:spLocks noGrp="1"/>
          </p:cNvSpPr>
          <p:nvPr>
            <p:ph idx="4294967295"/>
          </p:nvPr>
        </p:nvSpPr>
        <p:spPr>
          <a:xfrm>
            <a:off x="769938" y="1493521"/>
            <a:ext cx="10515600" cy="453205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buNone/>
            </a:pPr>
            <a:r>
              <a:rPr lang="en-US" sz="7200" b="1" dirty="0">
                <a:solidFill>
                  <a:schemeClr val="tx1"/>
                </a:solidFill>
                <a:latin typeface="Abadi"/>
              </a:rPr>
              <a:t>Space X REST API  </a:t>
            </a:r>
          </a:p>
          <a:p>
            <a:pPr algn="just">
              <a:lnSpc>
                <a:spcPct val="120000"/>
              </a:lnSpc>
              <a:spcBef>
                <a:spcPts val="1400"/>
              </a:spcBef>
              <a:buFont typeface="Wingdings" pitchFamily="2" charset="2"/>
              <a:buChar char="§"/>
            </a:pPr>
            <a:r>
              <a:rPr lang="en-US" sz="7200" dirty="0">
                <a:solidFill>
                  <a:schemeClr val="tx1"/>
                </a:solidFill>
                <a:latin typeface="Abadi"/>
              </a:rPr>
              <a:t>We use the SpaceX REST API with the endpoint “api.spacexdata.com/v4/launches/past” </a:t>
            </a:r>
          </a:p>
          <a:p>
            <a:pPr algn="just">
              <a:lnSpc>
                <a:spcPct val="120000"/>
              </a:lnSpc>
              <a:spcBef>
                <a:spcPts val="1400"/>
              </a:spcBef>
              <a:buFont typeface="Wingdings" pitchFamily="2" charset="2"/>
              <a:buChar char="§"/>
            </a:pPr>
            <a:r>
              <a:rPr lang="en-US" sz="7200" dirty="0">
                <a:solidFill>
                  <a:schemeClr val="tx1"/>
                </a:solidFill>
                <a:latin typeface="Abadi"/>
              </a:rPr>
              <a:t>We perform a get request using the requests library to obtain the past launch data  from the API.</a:t>
            </a:r>
          </a:p>
          <a:p>
            <a:pPr algn="just">
              <a:lnSpc>
                <a:spcPct val="120000"/>
              </a:lnSpc>
              <a:spcBef>
                <a:spcPts val="1400"/>
              </a:spcBef>
              <a:buFont typeface="Wingdings" pitchFamily="2" charset="2"/>
              <a:buChar char="§"/>
            </a:pPr>
            <a:r>
              <a:rPr lang="en-US" sz="7200" dirty="0">
                <a:solidFill>
                  <a:schemeClr val="tx1"/>
                </a:solidFill>
                <a:latin typeface="Abadi"/>
              </a:rPr>
              <a:t>We view the results by calling the .</a:t>
            </a:r>
            <a:r>
              <a:rPr lang="en-US" sz="7200" dirty="0" err="1">
                <a:solidFill>
                  <a:schemeClr val="tx1"/>
                </a:solidFill>
                <a:latin typeface="Abadi"/>
              </a:rPr>
              <a:t>json</a:t>
            </a:r>
            <a:r>
              <a:rPr lang="en-US" sz="7200" dirty="0">
                <a:solidFill>
                  <a:schemeClr val="tx1"/>
                </a:solidFill>
                <a:latin typeface="Abadi"/>
              </a:rPr>
              <a:t>() method and the response is in the form of a JSON. </a:t>
            </a:r>
          </a:p>
          <a:p>
            <a:pPr algn="just">
              <a:lnSpc>
                <a:spcPct val="120000"/>
              </a:lnSpc>
              <a:spcBef>
                <a:spcPts val="1400"/>
              </a:spcBef>
              <a:buFont typeface="Wingdings" pitchFamily="2" charset="2"/>
              <a:buChar char="§"/>
            </a:pPr>
            <a:r>
              <a:rPr lang="en-US" sz="7200" dirty="0">
                <a:solidFill>
                  <a:schemeClr val="tx1"/>
                </a:solidFill>
                <a:latin typeface="Abadi"/>
              </a:rPr>
              <a:t>We convert the form of a JSON to a </a:t>
            </a:r>
            <a:r>
              <a:rPr lang="en-US" sz="7200" dirty="0" err="1">
                <a:solidFill>
                  <a:schemeClr val="tx1"/>
                </a:solidFill>
                <a:latin typeface="Abadi"/>
              </a:rPr>
              <a:t>dataframe</a:t>
            </a:r>
            <a:r>
              <a:rPr lang="en-US" sz="7200" dirty="0">
                <a:solidFill>
                  <a:schemeClr val="tx1"/>
                </a:solidFill>
                <a:latin typeface="Abadi"/>
              </a:rPr>
              <a:t> by using the </a:t>
            </a:r>
            <a:r>
              <a:rPr lang="en-US" sz="7200" dirty="0" err="1">
                <a:solidFill>
                  <a:schemeClr val="tx1"/>
                </a:solidFill>
                <a:latin typeface="Abadi"/>
              </a:rPr>
              <a:t>json_normalize</a:t>
            </a:r>
            <a:r>
              <a:rPr lang="en-US" sz="7200" dirty="0">
                <a:solidFill>
                  <a:schemeClr val="tx1"/>
                </a:solidFill>
                <a:latin typeface="Abadi"/>
              </a:rPr>
              <a:t> function. </a:t>
            </a:r>
          </a:p>
          <a:p>
            <a:pPr algn="just">
              <a:lnSpc>
                <a:spcPct val="120000"/>
              </a:lnSpc>
              <a:spcBef>
                <a:spcPts val="1400"/>
              </a:spcBef>
              <a:buNone/>
            </a:pPr>
            <a:endParaRPr lang="en-US" sz="7200" dirty="0">
              <a:solidFill>
                <a:schemeClr val="tx1"/>
              </a:solidFill>
              <a:latin typeface="Abadi"/>
            </a:endParaRPr>
          </a:p>
          <a:p>
            <a:pPr algn="just">
              <a:lnSpc>
                <a:spcPct val="120000"/>
              </a:lnSpc>
              <a:spcBef>
                <a:spcPts val="1400"/>
              </a:spcBef>
              <a:buNone/>
            </a:pPr>
            <a:r>
              <a:rPr lang="en-US" sz="7200" b="1" dirty="0">
                <a:solidFill>
                  <a:schemeClr val="tx1"/>
                </a:solidFill>
                <a:latin typeface="Abadi"/>
              </a:rPr>
              <a:t>Web Scraping </a:t>
            </a:r>
            <a:endParaRPr lang="en-US" sz="7200" b="1" dirty="0">
              <a:solidFill>
                <a:schemeClr val="tx1"/>
              </a:solidFill>
              <a:latin typeface="+mn-lt"/>
            </a:endParaRPr>
          </a:p>
          <a:p>
            <a:pPr algn="just">
              <a:lnSpc>
                <a:spcPct val="120000"/>
              </a:lnSpc>
              <a:spcBef>
                <a:spcPts val="1400"/>
              </a:spcBef>
              <a:buFont typeface="Wingdings" pitchFamily="2" charset="2"/>
              <a:buChar char="§"/>
            </a:pPr>
            <a:r>
              <a:rPr lang="en-US" sz="7200" dirty="0">
                <a:solidFill>
                  <a:schemeClr val="tx1"/>
                </a:solidFill>
                <a:latin typeface="Abadi"/>
              </a:rPr>
              <a:t>We use the Python Beautiful Soup package to web scrape some HTML tables from Wiki pages.</a:t>
            </a:r>
          </a:p>
          <a:p>
            <a:pPr algn="just">
              <a:lnSpc>
                <a:spcPct val="120000"/>
              </a:lnSpc>
              <a:spcBef>
                <a:spcPts val="1400"/>
              </a:spcBef>
              <a:buFont typeface="Wingdings" pitchFamily="2" charset="2"/>
              <a:buChar char="§"/>
            </a:pPr>
            <a:r>
              <a:rPr lang="en-US" sz="7200" dirty="0">
                <a:solidFill>
                  <a:schemeClr val="tx1"/>
                </a:solidFill>
                <a:latin typeface="Abadi"/>
              </a:rPr>
              <a:t>We parse the data from HTML tables and convert them into a Pandas data frame for further visualization and analysis. </a:t>
            </a:r>
          </a:p>
          <a:p>
            <a:pPr algn="just">
              <a:lnSpc>
                <a:spcPct val="120000"/>
              </a:lnSpc>
              <a:spcBef>
                <a:spcPts val="1400"/>
              </a:spcBef>
              <a:buNone/>
            </a:pPr>
            <a:endParaRPr lang="en-US" sz="7200" dirty="0">
              <a:solidFill>
                <a:schemeClr val="tx1"/>
              </a:solidFill>
              <a:latin typeface="+mn-lt"/>
            </a:endParaRPr>
          </a:p>
          <a:p>
            <a:pPr lvl="1">
              <a:lnSpc>
                <a:spcPct val="120000"/>
              </a:lnSpc>
              <a:spcBef>
                <a:spcPts val="1400"/>
              </a:spcBef>
              <a:buFont typeface="Courier New" pitchFamily="49" charset="0"/>
              <a:buChar char="o"/>
            </a:pPr>
            <a:endParaRPr lang="en-US" sz="7200" dirty="0">
              <a:solidFill>
                <a:schemeClr val="tx1"/>
              </a:solidFill>
              <a:latin typeface="+mn-lt"/>
            </a:endParaRP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2348</TotalTime>
  <Words>3629</Words>
  <Application>Microsoft Office PowerPoint</Application>
  <PresentationFormat>Ευρεία οθόνη</PresentationFormat>
  <Paragraphs>360</Paragraphs>
  <Slides>63</Slides>
  <Notes>18</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63</vt:i4>
      </vt:variant>
    </vt:vector>
  </HeadingPairs>
  <TitlesOfParts>
    <vt:vector size="70" baseType="lpstr">
      <vt:lpstr>Abadi</vt:lpstr>
      <vt:lpstr>Arial</vt:lpstr>
      <vt:lpstr>Calibri</vt:lpstr>
      <vt:lpstr>Courier New</vt:lpstr>
      <vt:lpstr>IBM Plex Mono SemiBold</vt:lpstr>
      <vt:lpstr>Wingdings</vt:lpstr>
      <vt:lpstr>Custom Design</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  </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The accuracy rate for each method  (Logistic regression, Decision Tree, SVM, KNN) is the same </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ΙΩΑΝΝΗΣ ΚΩΝΣΤΑΝΤΙΝΟΥ</cp:lastModifiedBy>
  <cp:revision>617</cp:revision>
  <dcterms:created xsi:type="dcterms:W3CDTF">2021-04-29T18:58:34Z</dcterms:created>
  <dcterms:modified xsi:type="dcterms:W3CDTF">2024-06-08T00:27:38Z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